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7" r:id="rId2"/>
    <p:sldId id="258" r:id="rId3"/>
    <p:sldId id="259" r:id="rId4"/>
    <p:sldId id="260" r:id="rId5"/>
    <p:sldId id="261" r:id="rId6"/>
    <p:sldId id="262" r:id="rId7"/>
    <p:sldId id="263" r:id="rId8"/>
    <p:sldId id="268" r:id="rId9"/>
    <p:sldId id="270" r:id="rId10"/>
    <p:sldId id="308" r:id="rId11"/>
    <p:sldId id="271" r:id="rId12"/>
    <p:sldId id="309" r:id="rId13"/>
    <p:sldId id="272" r:id="rId14"/>
    <p:sldId id="273" r:id="rId15"/>
    <p:sldId id="274" r:id="rId16"/>
    <p:sldId id="275" r:id="rId17"/>
    <p:sldId id="276" r:id="rId18"/>
    <p:sldId id="277" r:id="rId19"/>
    <p:sldId id="278" r:id="rId20"/>
    <p:sldId id="279" r:id="rId21"/>
    <p:sldId id="280" r:id="rId22"/>
    <p:sldId id="282" r:id="rId23"/>
    <p:sldId id="283" r:id="rId24"/>
    <p:sldId id="286" r:id="rId25"/>
    <p:sldId id="287" r:id="rId26"/>
    <p:sldId id="289" r:id="rId27"/>
    <p:sldId id="290" r:id="rId28"/>
    <p:sldId id="291" r:id="rId29"/>
    <p:sldId id="293" r:id="rId30"/>
    <p:sldId id="295" r:id="rId31"/>
    <p:sldId id="297" r:id="rId32"/>
    <p:sldId id="298" r:id="rId33"/>
    <p:sldId id="299" r:id="rId34"/>
    <p:sldId id="300" r:id="rId35"/>
    <p:sldId id="301" r:id="rId36"/>
    <p:sldId id="302" r:id="rId37"/>
    <p:sldId id="303" r:id="rId38"/>
    <p:sldId id="304" r:id="rId39"/>
    <p:sldId id="305" r:id="rId40"/>
  </p:sldIdLst>
  <p:sldSz cx="9144000" cy="6858000" type="screen4x3"/>
  <p:notesSz cx="6858000" cy="9144000"/>
  <p:defaultTextStyle>
    <a:defPPr>
      <a:defRPr lang="zh-TW"/>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0846" autoAdjust="0"/>
  </p:normalViewPr>
  <p:slideViewPr>
    <p:cSldViewPr>
      <p:cViewPr>
        <p:scale>
          <a:sx n="80" d="100"/>
          <a:sy n="80" d="100"/>
        </p:scale>
        <p:origin x="-1080" y="-30"/>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91"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200"/>
            </a:lvl1pPr>
          </a:lstStyle>
          <a:p>
            <a:r>
              <a:rPr lang="en-US" altLang="zh-TW"/>
              <a:t>敘事治療專題研究--第七章</a:t>
            </a:r>
          </a:p>
        </p:txBody>
      </p:sp>
      <p:sp>
        <p:nvSpPr>
          <p:cNvPr id="1048792" name="Rectangle 3"/>
          <p:cNvSpPr>
            <a:spLocks noGrp="1" noChangeArrowheads="1"/>
          </p:cNvSpPr>
          <p:nvPr>
            <p:ph type="dt" sz="quarter"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zh-TW"/>
          </a:p>
        </p:txBody>
      </p:sp>
      <p:sp>
        <p:nvSpPr>
          <p:cNvPr id="1048793" name="Rectangle 4"/>
          <p:cNvSpPr>
            <a:spLocks noGrp="1" noChangeArrowheads="1"/>
          </p:cNvSpPr>
          <p:nvPr>
            <p:ph type="ftr" sz="quarter" idx="2"/>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1" hangingPunct="1">
              <a:defRPr sz="1200"/>
            </a:lvl1pPr>
          </a:lstStyle>
          <a:p>
            <a:endParaRPr lang="en-US" altLang="zh-TW"/>
          </a:p>
        </p:txBody>
      </p:sp>
      <p:sp>
        <p:nvSpPr>
          <p:cNvPr id="1048794" name="Rectangle 5"/>
          <p:cNvSpPr>
            <a:spLocks noGrp="1" noChangeArrowheads="1"/>
          </p:cNvSpPr>
          <p:nvPr>
            <p:ph type="sldNum" sz="quarter" idx="3"/>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B542F55-A5CE-4B70-99ED-D643E7BF12AA}" type="slidenum">
              <a:rPr lang="en-US" altLang="zh-TW"/>
              <a:t>‹#›</a:t>
            </a:fld>
            <a:endParaRPr lang="en-US" altLang="zh-TW"/>
          </a:p>
        </p:txBody>
      </p:sp>
    </p:spTree>
    <p:extLst>
      <p:ext uri="{BB962C8B-B14F-4D97-AF65-F5344CB8AC3E}">
        <p14:creationId xmlns:p14="http://schemas.microsoft.com/office/powerpoint/2010/main" val="2054181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85"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200"/>
            </a:lvl1pPr>
          </a:lstStyle>
          <a:p>
            <a:r>
              <a:rPr lang="en-US" altLang="zh-TW"/>
              <a:t>敘事治療專題研究--第七章</a:t>
            </a:r>
          </a:p>
        </p:txBody>
      </p:sp>
      <p:sp>
        <p:nvSpPr>
          <p:cNvPr id="1048786" name="Rectangle 3"/>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zh-TW"/>
          </a:p>
        </p:txBody>
      </p:sp>
      <p:sp>
        <p:nvSpPr>
          <p:cNvPr id="1048787"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48788" name="Rectangle 5"/>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048789" name="Rectangle 6"/>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1" hangingPunct="1">
              <a:defRPr sz="1200"/>
            </a:lvl1pPr>
          </a:lstStyle>
          <a:p>
            <a:endParaRPr lang="en-US" altLang="zh-TW"/>
          </a:p>
        </p:txBody>
      </p:sp>
      <p:sp>
        <p:nvSpPr>
          <p:cNvPr id="1048790" name="Rectangle 7"/>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F5C7A3B5-CB5B-487E-A818-91D3360E7E73}" type="slidenum">
              <a:rPr lang="en-US" altLang="zh-TW"/>
              <a:t>‹#›</a:t>
            </a:fld>
            <a:endParaRPr lang="en-US" altLang="zh-TW"/>
          </a:p>
        </p:txBody>
      </p:sp>
    </p:spTree>
    <p:extLst>
      <p:ext uri="{BB962C8B-B14F-4D97-AF65-F5344CB8AC3E}">
        <p14:creationId xmlns:p14="http://schemas.microsoft.com/office/powerpoint/2010/main" val="3446047192"/>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投影片圖像版面配置區 1"/>
          <p:cNvSpPr>
            <a:spLocks noGrp="1" noRot="1" noChangeAspect="1" noTextEdit="1"/>
          </p:cNvSpPr>
          <p:nvPr>
            <p:ph type="sldImg"/>
          </p:nvPr>
        </p:nvSpPr>
        <p:spPr/>
      </p:sp>
      <p:sp>
        <p:nvSpPr>
          <p:cNvPr id="1048599" name="備忘稿版面配置區 2"/>
          <p:cNvSpPr>
            <a:spLocks noGrp="1"/>
          </p:cNvSpPr>
          <p:nvPr>
            <p:ph type="body" idx="1"/>
          </p:nvPr>
        </p:nvSpPr>
        <p:spPr>
          <a:noFill/>
        </p:spPr>
        <p:txBody>
          <a:bodyPr/>
          <a:lstStyle/>
          <a:p>
            <a:pPr>
              <a:spcBef>
                <a:spcPct val="0"/>
              </a:spcBef>
            </a:pPr>
            <a:endParaRPr lang="zh-TW" altLang="en-US" smtClean="0"/>
          </a:p>
        </p:txBody>
      </p:sp>
      <p:sp>
        <p:nvSpPr>
          <p:cNvPr id="1048600" name="投影片編號版面配置區 3"/>
          <p:cNvSpPr>
            <a:spLocks noGrp="1"/>
          </p:cNvSpPr>
          <p:nvPr>
            <p:ph type="sldNum" sz="quarter" idx="5"/>
          </p:nvPr>
        </p:nvSpPr>
        <p:spPr>
          <a:noFill/>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94D59657-9139-451F-8307-30C4EB27BF09}" type="slidenum">
              <a:rPr lang="zh-TW" altLang="en-US" sz="1200" smtClean="0">
                <a:solidFill>
                  <a:srgbClr val="000000"/>
                </a:solidFill>
                <a:latin typeface="Arial" panose="020B0604020202020204" pitchFamily="34" charset="0"/>
              </a:rPr>
              <a:t>4</a:t>
            </a:fld>
            <a:endParaRPr lang="zh-TW" altLang="en-US" sz="1200" smtClean="0">
              <a:solidFill>
                <a:srgbClr val="000000"/>
              </a:solidFil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投影片圖像版面配置區 1"/>
          <p:cNvSpPr>
            <a:spLocks noGrp="1" noRot="1" noChangeAspect="1" noTextEdit="1"/>
          </p:cNvSpPr>
          <p:nvPr>
            <p:ph type="sldImg"/>
          </p:nvPr>
        </p:nvSpPr>
        <p:spPr/>
      </p:sp>
      <p:sp>
        <p:nvSpPr>
          <p:cNvPr id="1048605" name="備忘稿版面配置區 2"/>
          <p:cNvSpPr>
            <a:spLocks noGrp="1"/>
          </p:cNvSpPr>
          <p:nvPr>
            <p:ph type="body" idx="1"/>
          </p:nvPr>
        </p:nvSpPr>
        <p:spPr/>
        <p:txBody>
          <a:bodyPr/>
          <a:lstStyle/>
          <a:p>
            <a:pPr>
              <a:spcBef>
                <a:spcPct val="0"/>
              </a:spcBef>
            </a:pPr>
            <a:r>
              <a:rPr lang="zh-TW" altLang="en-US" dirty="0" smtClean="0"/>
              <a:t>疑問：所謂發展的缺乏是指？</a:t>
            </a:r>
            <a:endParaRPr lang="en-US" altLang="zh-TW" dirty="0" smtClean="0"/>
          </a:p>
          <a:p>
            <a:pPr>
              <a:spcBef>
                <a:spcPct val="0"/>
              </a:spcBef>
            </a:pPr>
            <a:r>
              <a:rPr lang="zh-TW" altLang="en-US" dirty="0" smtClean="0"/>
              <a:t> </a:t>
            </a:r>
            <a:endParaRPr lang="en-US" altLang="zh-TW" dirty="0" smtClean="0"/>
          </a:p>
          <a:p>
            <a:pPr marL="274320" lvl="1" indent="-274320" fontAlgn="auto">
              <a:lnSpc>
                <a:spcPct val="120000"/>
              </a:lnSpc>
              <a:spcBef>
                <a:spcPts val="600"/>
              </a:spcBef>
              <a:spcAft>
                <a:spcPts val="0"/>
              </a:spcAft>
              <a:buClr>
                <a:schemeClr val="accent1"/>
              </a:buClr>
              <a:buFont typeface="Wingdings 3"/>
              <a:buChar char=""/>
            </a:pPr>
            <a:r>
              <a:rPr lang="en-US" altLang="zh-TW" sz="2400" dirty="0" smtClean="0"/>
              <a:t>Normal Autism/ Primary Undifferentiated Stage</a:t>
            </a:r>
          </a:p>
          <a:p>
            <a:pPr marL="274320" lvl="1" indent="-274320" fontAlgn="auto">
              <a:lnSpc>
                <a:spcPct val="120000"/>
              </a:lnSpc>
              <a:spcBef>
                <a:spcPts val="600"/>
              </a:spcBef>
              <a:spcAft>
                <a:spcPts val="0"/>
              </a:spcAft>
              <a:buClr>
                <a:schemeClr val="accent1"/>
              </a:buClr>
              <a:buFont typeface="Wingdings 3"/>
              <a:buChar char=""/>
            </a:pPr>
            <a:r>
              <a:rPr lang="zh-TW" altLang="en-US" sz="2400" dirty="0" smtClean="0"/>
              <a:t>出生的第一個月</a:t>
            </a:r>
            <a:endParaRPr lang="en-US" altLang="zh-TW" sz="2400" dirty="0" smtClean="0"/>
          </a:p>
          <a:p>
            <a:pPr marL="274320" lvl="1" indent="-274320" fontAlgn="auto">
              <a:lnSpc>
                <a:spcPct val="120000"/>
              </a:lnSpc>
              <a:spcBef>
                <a:spcPts val="600"/>
              </a:spcBef>
              <a:spcAft>
                <a:spcPts val="0"/>
              </a:spcAft>
              <a:buClr>
                <a:schemeClr val="accent1"/>
              </a:buClr>
              <a:buFont typeface="Wingdings 3"/>
              <a:buChar char=""/>
            </a:pPr>
            <a:r>
              <a:rPr lang="zh-TW" altLang="en-US" sz="2400" dirty="0" smtClean="0"/>
              <a:t>慢慢開始形成未分化的自體表徵與客體表徵</a:t>
            </a:r>
            <a:endParaRPr lang="en-US" altLang="zh-TW" sz="2400" dirty="0" smtClean="0"/>
          </a:p>
          <a:p>
            <a:pPr marL="274320" lvl="1" indent="-274320" fontAlgn="auto">
              <a:lnSpc>
                <a:spcPct val="120000"/>
              </a:lnSpc>
              <a:spcBef>
                <a:spcPts val="600"/>
              </a:spcBef>
              <a:spcAft>
                <a:spcPts val="0"/>
              </a:spcAft>
              <a:buClr>
                <a:schemeClr val="accent1"/>
              </a:buClr>
              <a:buFont typeface="Wingdings 3"/>
              <a:buChar char=""/>
            </a:pPr>
            <a:r>
              <a:rPr lang="zh-TW" altLang="en-US" sz="2400" dirty="0" smtClean="0"/>
              <a:t>這階段的問題會顯示在</a:t>
            </a:r>
            <a:r>
              <a:rPr lang="en-US" altLang="zh-TW" sz="2400" dirty="0" smtClean="0"/>
              <a:t>:</a:t>
            </a:r>
          </a:p>
          <a:p>
            <a:pPr marL="548640" lvl="1" indent="-274320" fontAlgn="auto">
              <a:lnSpc>
                <a:spcPct val="120000"/>
              </a:lnSpc>
              <a:spcAft>
                <a:spcPts val="0"/>
              </a:spcAft>
              <a:buFont typeface="Wingdings 3"/>
              <a:buChar char=""/>
            </a:pPr>
            <a:r>
              <a:rPr lang="zh-TW" altLang="en-US" sz="2000" dirty="0" smtClean="0"/>
              <a:t>缺乏自體表徵與客體表徵的發展，之後沒有能力與母親建立起正常的共生關係此嚴重的狀況稱為“</a:t>
            </a:r>
            <a:r>
              <a:rPr lang="zh-TW" altLang="en-US" sz="2000" dirty="0" smtClean="0">
                <a:solidFill>
                  <a:srgbClr val="FF0000"/>
                </a:solidFill>
              </a:rPr>
              <a:t>自閉型精神病</a:t>
            </a:r>
            <a:r>
              <a:rPr lang="zh-TW" altLang="en-US" sz="2000" dirty="0" smtClean="0"/>
              <a:t>”（</a:t>
            </a:r>
            <a:r>
              <a:rPr lang="en-US" altLang="zh-TW" sz="2000" dirty="0" smtClean="0"/>
              <a:t>autistic psychosis</a:t>
            </a:r>
            <a:r>
              <a:rPr lang="zh-TW" altLang="en-US" sz="2000" dirty="0" smtClean="0"/>
              <a:t>）。</a:t>
            </a:r>
            <a:endParaRPr lang="en-US" altLang="zh-TW" sz="2000" dirty="0" smtClean="0"/>
          </a:p>
          <a:p>
            <a:pPr marL="274320" lvl="1" indent="-274320" fontAlgn="auto">
              <a:lnSpc>
                <a:spcPct val="120000"/>
              </a:lnSpc>
              <a:spcBef>
                <a:spcPts val="600"/>
              </a:spcBef>
              <a:spcAft>
                <a:spcPts val="0"/>
              </a:spcAft>
              <a:buClr>
                <a:schemeClr val="accent1"/>
              </a:buClr>
              <a:buFont typeface="Wingdings 3"/>
              <a:buChar char=""/>
            </a:pPr>
            <a:r>
              <a:rPr lang="zh-TW" altLang="en-US" sz="2400" dirty="0" smtClean="0"/>
              <a:t>好的未分化自體客體表徵是建立在嬰兒和                             母親愉快的互動經驗上，好經驗的基礎。</a:t>
            </a:r>
            <a:endParaRPr lang="en-US" altLang="zh-TW" sz="2400" dirty="0" smtClean="0"/>
          </a:p>
        </p:txBody>
      </p:sp>
      <p:sp>
        <p:nvSpPr>
          <p:cNvPr id="1048606" name="投影片編號版面配置區 3"/>
          <p:cNvSpPr>
            <a:spLocks noGrp="1"/>
          </p:cNvSpPr>
          <p:nvPr>
            <p:ph type="sldNum" sz="quarter" idx="5"/>
          </p:nvPr>
        </p:nvSpPr>
        <p:spPr>
          <a:noFill/>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0F5E7768-145D-40FA-A4CB-0BDCB044CED6}" type="slidenum">
              <a:rPr lang="zh-TW" altLang="en-US" sz="1200" smtClean="0">
                <a:solidFill>
                  <a:srgbClr val="000000"/>
                </a:solidFill>
                <a:latin typeface="Arial" panose="020B0604020202020204" pitchFamily="34" charset="0"/>
              </a:rPr>
              <a:t>5</a:t>
            </a:fld>
            <a:endParaRPr lang="zh-TW" altLang="en-US" sz="1200" smtClean="0">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投影片圖像版面配置區 1"/>
          <p:cNvSpPr>
            <a:spLocks noGrp="1" noRot="1" noChangeAspect="1" noTextEdit="1"/>
          </p:cNvSpPr>
          <p:nvPr>
            <p:ph type="sldImg"/>
          </p:nvPr>
        </p:nvSpPr>
        <p:spPr/>
      </p:sp>
      <p:sp>
        <p:nvSpPr>
          <p:cNvPr id="1048609" name="備忘稿版面配置區 2"/>
          <p:cNvSpPr>
            <a:spLocks noGrp="1"/>
          </p:cNvSpPr>
          <p:nvPr>
            <p:ph type="body" idx="1"/>
          </p:nvPr>
        </p:nvSpPr>
        <p:spPr/>
        <p:txBody>
          <a:bodyPr/>
          <a:lstStyle/>
          <a:p>
            <a:pPr marL="274320" lvl="1" indent="-274320" fontAlgn="auto">
              <a:lnSpc>
                <a:spcPct val="120000"/>
              </a:lnSpc>
              <a:spcBef>
                <a:spcPts val="600"/>
              </a:spcBef>
              <a:spcAft>
                <a:spcPts val="0"/>
              </a:spcAft>
              <a:buClr>
                <a:schemeClr val="accent1"/>
              </a:buClr>
              <a:buFont typeface="Wingdings 3"/>
              <a:buChar char=""/>
            </a:pPr>
            <a:r>
              <a:rPr lang="en-US" altLang="zh-TW" sz="2200" dirty="0" smtClean="0"/>
              <a:t>6~8</a:t>
            </a:r>
            <a:r>
              <a:rPr lang="zh-TW" altLang="en-US" sz="2200" dirty="0" smtClean="0"/>
              <a:t>個月大至</a:t>
            </a:r>
            <a:r>
              <a:rPr lang="en-US" altLang="zh-TW" sz="2200" dirty="0" smtClean="0"/>
              <a:t>18~36</a:t>
            </a:r>
            <a:r>
              <a:rPr lang="zh-TW" altLang="en-US" sz="2200" dirty="0" smtClean="0"/>
              <a:t>個月大時完成。</a:t>
            </a:r>
            <a:endParaRPr lang="en-US" altLang="zh-TW" sz="2200" dirty="0" smtClean="0"/>
          </a:p>
          <a:p>
            <a:pPr marL="548640" lvl="1" indent="-274320" fontAlgn="auto">
              <a:lnSpc>
                <a:spcPct val="120000"/>
              </a:lnSpc>
              <a:spcAft>
                <a:spcPts val="0"/>
              </a:spcAft>
              <a:buFont typeface="Wingdings 3"/>
              <a:buChar char=""/>
            </a:pPr>
            <a:r>
              <a:rPr lang="zh-TW" altLang="en-US" sz="2000" dirty="0" smtClean="0"/>
              <a:t>與</a:t>
            </a:r>
            <a:r>
              <a:rPr lang="en-US" altLang="zh-TW" sz="2000" dirty="0" smtClean="0"/>
              <a:t>Mahler</a:t>
            </a:r>
            <a:r>
              <a:rPr lang="zh-TW" altLang="en-US" sz="2000" dirty="0" smtClean="0"/>
              <a:t>之“</a:t>
            </a:r>
            <a:r>
              <a:rPr lang="zh-TW" altLang="en-US" sz="2000" b="1" dirty="0" smtClean="0">
                <a:solidFill>
                  <a:schemeClr val="accent2">
                    <a:lumMod val="75000"/>
                  </a:schemeClr>
                </a:solidFill>
              </a:rPr>
              <a:t>分離</a:t>
            </a:r>
            <a:r>
              <a:rPr lang="en-US" altLang="zh-TW" sz="2000" b="1" dirty="0" smtClean="0">
                <a:solidFill>
                  <a:schemeClr val="accent2">
                    <a:lumMod val="75000"/>
                  </a:schemeClr>
                </a:solidFill>
              </a:rPr>
              <a:t>-</a:t>
            </a:r>
            <a:r>
              <a:rPr lang="zh-TW" altLang="en-US" sz="2000" b="1" dirty="0" smtClean="0">
                <a:solidFill>
                  <a:schemeClr val="accent2">
                    <a:lumMod val="75000"/>
                  </a:schemeClr>
                </a:solidFill>
              </a:rPr>
              <a:t>個體化</a:t>
            </a:r>
            <a:r>
              <a:rPr lang="zh-TW" altLang="en-US" sz="2000" dirty="0" smtClean="0"/>
              <a:t>”階段大致上同期。</a:t>
            </a:r>
            <a:endParaRPr lang="en-US" altLang="zh-TW" sz="2000" dirty="0" smtClean="0"/>
          </a:p>
          <a:p>
            <a:pPr marL="274320" lvl="1" indent="-274320" fontAlgn="auto">
              <a:lnSpc>
                <a:spcPct val="120000"/>
              </a:lnSpc>
              <a:spcBef>
                <a:spcPts val="600"/>
              </a:spcBef>
              <a:spcAft>
                <a:spcPts val="0"/>
              </a:spcAft>
              <a:buClr>
                <a:schemeClr val="accent1"/>
              </a:buClr>
              <a:buFont typeface="Wingdings 3"/>
              <a:buChar char=""/>
            </a:pPr>
            <a:r>
              <a:rPr lang="zh-TW" altLang="en-US" sz="2200" b="1" dirty="0" smtClean="0"/>
              <a:t>特徵</a:t>
            </a:r>
            <a:r>
              <a:rPr lang="zh-TW" altLang="en-US" sz="2200" dirty="0" smtClean="0"/>
              <a:t>：自體和客體表徵分化，即自體與非自體（</a:t>
            </a:r>
            <a:r>
              <a:rPr lang="en-US" altLang="zh-TW" sz="2200" dirty="0" err="1" smtClean="0"/>
              <a:t>nonself</a:t>
            </a:r>
            <a:r>
              <a:rPr lang="zh-TW" altLang="en-US" sz="2200" dirty="0" smtClean="0"/>
              <a:t>）劃清界限。</a:t>
            </a:r>
            <a:endParaRPr lang="en-US" altLang="zh-TW" sz="2200" dirty="0" smtClean="0"/>
          </a:p>
          <a:p>
            <a:pPr marL="274320" lvl="1" indent="-274320" fontAlgn="auto">
              <a:lnSpc>
                <a:spcPct val="120000"/>
              </a:lnSpc>
              <a:spcBef>
                <a:spcPts val="600"/>
              </a:spcBef>
              <a:spcAft>
                <a:spcPts val="0"/>
              </a:spcAft>
              <a:buClr>
                <a:schemeClr val="accent1"/>
              </a:buClr>
              <a:buFont typeface="Wingdings 3"/>
              <a:buChar char=""/>
            </a:pPr>
            <a:r>
              <a:rPr lang="zh-TW" altLang="en-US" sz="2200" b="1" dirty="0" smtClean="0"/>
              <a:t>結束</a:t>
            </a:r>
            <a:r>
              <a:rPr lang="zh-TW" altLang="en-US" sz="2200" dirty="0" smtClean="0"/>
              <a:t>：好的和壞的自體表徵整合為一個整合的自體概念（</a:t>
            </a:r>
            <a:r>
              <a:rPr lang="en-US" altLang="zh-TW" sz="2200" dirty="0" smtClean="0"/>
              <a:t>self-</a:t>
            </a:r>
            <a:r>
              <a:rPr lang="zh-TW" altLang="en-US" sz="2200" dirty="0" smtClean="0"/>
              <a:t>治療師</a:t>
            </a:r>
            <a:r>
              <a:rPr lang="en-US" altLang="zh-TW" sz="2200" dirty="0" err="1" smtClean="0"/>
              <a:t>ncept</a:t>
            </a:r>
            <a:r>
              <a:rPr lang="en-US" altLang="zh-TW" sz="2200" dirty="0" smtClean="0"/>
              <a:t> </a:t>
            </a:r>
            <a:r>
              <a:rPr lang="zh-TW" altLang="en-US" sz="2200" dirty="0" smtClean="0"/>
              <a:t>） 。</a:t>
            </a:r>
            <a:endParaRPr lang="en-US" altLang="zh-TW" sz="2200" dirty="0" smtClean="0"/>
          </a:p>
          <a:p>
            <a:pPr marL="548640" lvl="1" indent="-274320" fontAlgn="auto">
              <a:lnSpc>
                <a:spcPct val="120000"/>
              </a:lnSpc>
              <a:spcAft>
                <a:spcPts val="0"/>
              </a:spcAft>
              <a:buFont typeface="Wingdings 3"/>
              <a:buChar char=""/>
            </a:pPr>
            <a:r>
              <a:rPr lang="zh-TW" altLang="en-US" sz="2000" dirty="0" smtClean="0"/>
              <a:t>同時，好的與壞的客體表徵整合為一個</a:t>
            </a:r>
            <a:r>
              <a:rPr lang="zh-TW" altLang="en-US" sz="2000" b="1" dirty="0" smtClean="0">
                <a:solidFill>
                  <a:srgbClr val="FF0000"/>
                </a:solidFill>
              </a:rPr>
              <a:t>全部的（</a:t>
            </a:r>
            <a:r>
              <a:rPr lang="en-US" altLang="zh-TW" sz="2000" b="1" dirty="0" smtClean="0">
                <a:solidFill>
                  <a:srgbClr val="FF0000"/>
                </a:solidFill>
              </a:rPr>
              <a:t>total</a:t>
            </a:r>
            <a:r>
              <a:rPr lang="zh-TW" altLang="en-US" sz="2000" b="1" dirty="0" smtClean="0">
                <a:solidFill>
                  <a:srgbClr val="FF0000"/>
                </a:solidFill>
              </a:rPr>
              <a:t>）客體表徵</a:t>
            </a:r>
            <a:r>
              <a:rPr lang="zh-TW" altLang="en-US" sz="2000" dirty="0" smtClean="0"/>
              <a:t>，此即達成客體恆常性 （</a:t>
            </a:r>
            <a:r>
              <a:rPr lang="en-US" altLang="zh-TW" sz="2000" dirty="0" smtClean="0"/>
              <a:t>object </a:t>
            </a:r>
            <a:r>
              <a:rPr lang="zh-TW" altLang="en-US" sz="2000" dirty="0" smtClean="0"/>
              <a:t>治療師</a:t>
            </a:r>
            <a:r>
              <a:rPr lang="en-US" altLang="zh-TW" sz="2000" dirty="0" err="1" smtClean="0"/>
              <a:t>nstancy</a:t>
            </a:r>
            <a:r>
              <a:rPr lang="zh-TW" altLang="en-US" sz="2000" dirty="0" smtClean="0"/>
              <a:t>）</a:t>
            </a:r>
          </a:p>
          <a:p>
            <a:pPr marL="274320" lvl="1" indent="-274320" fontAlgn="auto">
              <a:lnSpc>
                <a:spcPct val="120000"/>
              </a:lnSpc>
              <a:spcBef>
                <a:spcPts val="600"/>
              </a:spcBef>
              <a:spcAft>
                <a:spcPts val="0"/>
              </a:spcAft>
              <a:buClr>
                <a:schemeClr val="accent1"/>
              </a:buClr>
              <a:buFont typeface="Wingdings 3"/>
              <a:buChar char=""/>
            </a:pPr>
            <a:endParaRPr lang="en-US" altLang="zh-TW" sz="2200" dirty="0" smtClean="0"/>
          </a:p>
          <a:p>
            <a:pPr marL="274320" lvl="1" indent="-274320" fontAlgn="auto">
              <a:lnSpc>
                <a:spcPct val="120000"/>
              </a:lnSpc>
              <a:spcBef>
                <a:spcPts val="600"/>
              </a:spcBef>
              <a:spcAft>
                <a:spcPts val="0"/>
              </a:spcAft>
              <a:buClr>
                <a:schemeClr val="accent1"/>
              </a:buClr>
              <a:buFont typeface="Wingdings 3"/>
              <a:buChar char=""/>
            </a:pPr>
            <a:r>
              <a:rPr lang="en-US" altLang="zh-TW" sz="2200" dirty="0" smtClean="0"/>
              <a:t>Differentiation of Self- from Object-Representations</a:t>
            </a:r>
          </a:p>
          <a:p>
            <a:pPr marL="274320" lvl="1" indent="-274320" fontAlgn="auto">
              <a:lnSpc>
                <a:spcPct val="120000"/>
              </a:lnSpc>
              <a:spcBef>
                <a:spcPts val="600"/>
              </a:spcBef>
              <a:spcAft>
                <a:spcPts val="0"/>
              </a:spcAft>
              <a:buClr>
                <a:schemeClr val="accent1"/>
              </a:buClr>
              <a:buFont typeface="Wingdings 3"/>
              <a:buChar char=""/>
            </a:pPr>
            <a:r>
              <a:rPr lang="zh-TW" altLang="en-US" sz="2200" dirty="0" smtClean="0"/>
              <a:t>出生後的</a:t>
            </a:r>
            <a:r>
              <a:rPr lang="en-US" altLang="zh-TW" sz="2200" dirty="0" smtClean="0"/>
              <a:t>6~9</a:t>
            </a:r>
            <a:r>
              <a:rPr lang="zh-TW" altLang="en-US" sz="2200" dirty="0" smtClean="0"/>
              <a:t>個月到</a:t>
            </a:r>
            <a:r>
              <a:rPr lang="en-US" altLang="zh-TW" sz="2200" dirty="0" smtClean="0"/>
              <a:t>36</a:t>
            </a:r>
            <a:r>
              <a:rPr lang="zh-TW" altLang="en-US" sz="2200" dirty="0" smtClean="0"/>
              <a:t>個月間</a:t>
            </a:r>
            <a:endParaRPr lang="en-US" altLang="zh-TW" sz="2200" dirty="0" smtClean="0"/>
          </a:p>
          <a:p>
            <a:pPr marL="274320" lvl="1" indent="-274320" fontAlgn="auto">
              <a:lnSpc>
                <a:spcPct val="120000"/>
              </a:lnSpc>
              <a:spcBef>
                <a:spcPts val="600"/>
              </a:spcBef>
              <a:spcAft>
                <a:spcPts val="0"/>
              </a:spcAft>
              <a:buClr>
                <a:schemeClr val="accent1"/>
              </a:buClr>
              <a:buFont typeface="Wingdings 3"/>
              <a:buChar char=""/>
            </a:pPr>
            <a:r>
              <a:rPr lang="zh-TW" altLang="en-US" sz="2200" dirty="0" smtClean="0"/>
              <a:t>減少分裂機制的使用</a:t>
            </a:r>
            <a:endParaRPr lang="en-US" altLang="zh-TW" sz="2200" dirty="0" smtClean="0"/>
          </a:p>
          <a:p>
            <a:pPr marL="548640" lvl="1" indent="-274320" fontAlgn="auto">
              <a:lnSpc>
                <a:spcPct val="130000"/>
              </a:lnSpc>
              <a:spcAft>
                <a:spcPts val="0"/>
              </a:spcAft>
              <a:buFont typeface="Wingdings 3"/>
              <a:buChar char=""/>
            </a:pPr>
            <a:r>
              <a:rPr lang="zh-TW" altLang="en-US" sz="2000" dirty="0" smtClean="0"/>
              <a:t>正常發展會漸漸減少分裂的使用</a:t>
            </a:r>
            <a:endParaRPr lang="en-US" altLang="zh-TW" sz="2000" dirty="0" smtClean="0"/>
          </a:p>
          <a:p>
            <a:pPr marL="274320" lvl="1" indent="-274320" fontAlgn="auto">
              <a:lnSpc>
                <a:spcPct val="120000"/>
              </a:lnSpc>
              <a:spcBef>
                <a:spcPts val="600"/>
              </a:spcBef>
              <a:spcAft>
                <a:spcPts val="0"/>
              </a:spcAft>
              <a:buClr>
                <a:schemeClr val="accent1"/>
              </a:buClr>
              <a:buFont typeface="Wingdings 3"/>
              <a:buChar char=""/>
            </a:pPr>
            <a:r>
              <a:rPr lang="zh-TW" altLang="en-US" sz="2200" b="1" dirty="0" smtClean="0"/>
              <a:t>自我界限（</a:t>
            </a:r>
            <a:r>
              <a:rPr lang="en-US" altLang="zh-TW" sz="2200" b="1" dirty="0" smtClean="0"/>
              <a:t>ego boundary</a:t>
            </a:r>
            <a:r>
              <a:rPr lang="zh-TW" altLang="en-US" sz="2200" b="1" dirty="0" smtClean="0"/>
              <a:t>）的出現</a:t>
            </a:r>
            <a:endParaRPr lang="en-US" altLang="zh-TW" sz="2200" b="1" dirty="0" smtClean="0"/>
          </a:p>
          <a:p>
            <a:pPr marL="548640" lvl="1" indent="-274320" fontAlgn="auto">
              <a:lnSpc>
                <a:spcPct val="140000"/>
              </a:lnSpc>
              <a:spcAft>
                <a:spcPts val="0"/>
              </a:spcAft>
              <a:buFont typeface="Wingdings 3"/>
              <a:buChar char=""/>
            </a:pPr>
            <a:r>
              <a:rPr lang="zh-TW" altLang="en-US" sz="2000" dirty="0" smtClean="0"/>
              <a:t>自體意象與客體意象間的分化對建立穩定的自我界限有助，雖仍是脆弱與變動的。</a:t>
            </a:r>
            <a:endParaRPr lang="en-US" altLang="zh-TW" sz="2000" dirty="0" smtClean="0"/>
          </a:p>
          <a:p>
            <a:pPr marL="548640" lvl="1" indent="-274320" fontAlgn="auto">
              <a:lnSpc>
                <a:spcPct val="140000"/>
              </a:lnSpc>
              <a:spcAft>
                <a:spcPts val="0"/>
              </a:spcAft>
              <a:buFont typeface="Wingdings 3"/>
              <a:buChar char=""/>
            </a:pPr>
            <a:r>
              <a:rPr lang="zh-TW" altLang="en-US" sz="2000" dirty="0" smtClean="0"/>
              <a:t>此階段仍是部分</a:t>
            </a:r>
            <a:r>
              <a:rPr lang="en-US" altLang="zh-TW" sz="2000" dirty="0" smtClean="0"/>
              <a:t>(partial)</a:t>
            </a:r>
            <a:r>
              <a:rPr lang="zh-TW" altLang="en-US" sz="2000" dirty="0" smtClean="0"/>
              <a:t>客體關係的階段：尚未有一整合的、充分的自體意識或對他人有整合性的概念。</a:t>
            </a:r>
            <a:endParaRPr lang="en-US" altLang="zh-TW" sz="2000" dirty="0" smtClean="0"/>
          </a:p>
          <a:p>
            <a:pPr>
              <a:spcBef>
                <a:spcPct val="0"/>
              </a:spcBef>
            </a:pPr>
            <a:endParaRPr lang="zh-TW" altLang="en-US" dirty="0" smtClean="0"/>
          </a:p>
        </p:txBody>
      </p:sp>
      <p:sp>
        <p:nvSpPr>
          <p:cNvPr id="1048610" name="投影片編號版面配置區 3"/>
          <p:cNvSpPr>
            <a:spLocks noGrp="1"/>
          </p:cNvSpPr>
          <p:nvPr>
            <p:ph type="sldNum" sz="quarter" idx="5"/>
          </p:nvPr>
        </p:nvSpPr>
        <p:spPr>
          <a:noFill/>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DBD91388-A014-48D5-BC76-F0E324BC2905}" type="slidenum">
              <a:rPr lang="zh-TW" altLang="en-US" sz="1200" smtClean="0">
                <a:solidFill>
                  <a:srgbClr val="000000"/>
                </a:solidFill>
                <a:latin typeface="Arial" panose="020B0604020202020204" pitchFamily="34" charset="0"/>
              </a:rPr>
              <a:t>6</a:t>
            </a:fld>
            <a:endParaRPr lang="zh-TW" altLang="en-US" sz="1200" smtClean="0">
              <a:solidFill>
                <a:srgbClr val="000000"/>
              </a:solidFill>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5" name="投影片圖像版面配置區 1"/>
          <p:cNvSpPr>
            <a:spLocks noGrp="1" noRot="1" noChangeAspect="1"/>
          </p:cNvSpPr>
          <p:nvPr>
            <p:ph type="sldImg"/>
          </p:nvPr>
        </p:nvSpPr>
        <p:spPr/>
      </p:sp>
      <p:sp>
        <p:nvSpPr>
          <p:cNvPr id="1048666" name="備忘稿版面配置區 2"/>
          <p:cNvSpPr>
            <a:spLocks noGrp="1"/>
          </p:cNvSpPr>
          <p:nvPr>
            <p:ph type="body" idx="1"/>
          </p:nvPr>
        </p:nvSpPr>
        <p:spPr/>
        <p:txBody>
          <a:bodyPr>
            <a:normAutofit/>
          </a:bodyPr>
          <a:lstStyle/>
          <a:p>
            <a:pPr>
              <a:spcBef>
                <a:spcPct val="0"/>
              </a:spcBef>
            </a:pPr>
            <a:r>
              <a:rPr lang="zh-TW" altLang="en-US" b="1" dirty="0" smtClean="0"/>
              <a:t>男性</a:t>
            </a:r>
            <a:endParaRPr lang="en-US" altLang="zh-TW" b="1" dirty="0" smtClean="0"/>
          </a:p>
          <a:p>
            <a:pPr>
              <a:spcBef>
                <a:spcPct val="0"/>
              </a:spcBef>
            </a:pPr>
            <a:r>
              <a:rPr lang="zh-TW" altLang="en-US" dirty="0" smtClean="0"/>
              <a:t>未成熟的奮鬥是為了要克服「依賴」，但這樣的企圖常會失敗，因為恐懼和禁止對母親的性感受。</a:t>
            </a:r>
            <a:endParaRPr lang="en-US" altLang="zh-TW" dirty="0" smtClean="0"/>
          </a:p>
          <a:p>
            <a:pPr>
              <a:spcBef>
                <a:spcPct val="0"/>
              </a:spcBef>
            </a:pPr>
            <a:r>
              <a:rPr lang="zh-TW" altLang="en-US" dirty="0" smtClean="0"/>
              <a:t>這樣的男生會發展一種危險且具閹割性的母親意象。此會干擾這些男性滿足他們的需要和依賴。</a:t>
            </a:r>
            <a:endParaRPr lang="en-US" altLang="zh-TW" dirty="0" smtClean="0"/>
          </a:p>
          <a:p>
            <a:pPr>
              <a:spcBef>
                <a:spcPct val="0"/>
              </a:spcBef>
            </a:pPr>
            <a:r>
              <a:rPr lang="zh-TW" altLang="en-US" dirty="0" smtClean="0"/>
              <a:t>例如：有一些男性企圖滿足自己的需要，藉由潛意識的適應自戀和雜交的生活型態，以報復令他們感到挫折的母親。</a:t>
            </a:r>
            <a:endParaRPr lang="en-US" altLang="zh-TW" dirty="0" smtClean="0"/>
          </a:p>
          <a:p>
            <a:endParaRPr lang="zh-TW" altLang="en-US" dirty="0"/>
          </a:p>
        </p:txBody>
      </p:sp>
      <p:sp>
        <p:nvSpPr>
          <p:cNvPr id="1048667" name="投影片編號版面配置區 3"/>
          <p:cNvSpPr>
            <a:spLocks noGrp="1"/>
          </p:cNvSpPr>
          <p:nvPr>
            <p:ph type="sldNum" sz="quarter" idx="10"/>
          </p:nvPr>
        </p:nvSpPr>
        <p:spPr/>
        <p:txBody>
          <a:bodyPr/>
          <a:lstStyle/>
          <a:p>
            <a:fld id="{5745170A-5DDD-481D-A8A9-A5B8ECF3A78D}" type="slidenum">
              <a:rPr lang="zh-TW" altLang="en-US" smtClean="0"/>
              <a:t>9</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9" name="投影片圖像版面配置區 1"/>
          <p:cNvSpPr>
            <a:spLocks noGrp="1" noRot="1" noChangeAspect="1"/>
          </p:cNvSpPr>
          <p:nvPr>
            <p:ph type="sldImg"/>
          </p:nvPr>
        </p:nvSpPr>
        <p:spPr/>
      </p:sp>
      <p:sp>
        <p:nvSpPr>
          <p:cNvPr id="1048670" name="備忘稿版面配置區 2"/>
          <p:cNvSpPr>
            <a:spLocks noGrp="1"/>
          </p:cNvSpPr>
          <p:nvPr>
            <p:ph type="body" idx="1"/>
          </p:nvPr>
        </p:nvSpPr>
        <p:spPr/>
        <p:txBody>
          <a:bodyPr>
            <a:normAutofit/>
          </a:bodyPr>
          <a:lstStyle/>
          <a:p>
            <a:pPr>
              <a:spcBef>
                <a:spcPct val="0"/>
              </a:spcBef>
            </a:pPr>
            <a:r>
              <a:rPr lang="zh-TW" altLang="en-US" b="1" dirty="0" smtClean="0"/>
              <a:t>女性</a:t>
            </a:r>
            <a:endParaRPr lang="en-US" altLang="zh-TW" b="1" dirty="0" smtClean="0"/>
          </a:p>
          <a:p>
            <a:pPr>
              <a:spcBef>
                <a:spcPct val="0"/>
              </a:spcBef>
            </a:pPr>
            <a:r>
              <a:rPr lang="zh-TW" altLang="en-US" dirty="0" smtClean="0"/>
              <a:t>早期的依賴需求在母親身上受到挫折，因此發展對父親的未成熟的性的奮鬥</a:t>
            </a:r>
            <a:r>
              <a:rPr lang="en-US" altLang="zh-TW" dirty="0" smtClean="0"/>
              <a:t>(premature genital striving)</a:t>
            </a:r>
            <a:r>
              <a:rPr lang="zh-TW" altLang="en-US" dirty="0" smtClean="0"/>
              <a:t>，是一種代替性的依賴</a:t>
            </a:r>
            <a:endParaRPr lang="en-US" altLang="zh-TW" dirty="0" smtClean="0"/>
          </a:p>
          <a:p>
            <a:pPr>
              <a:spcBef>
                <a:spcPct val="0"/>
              </a:spcBef>
            </a:pPr>
            <a:r>
              <a:rPr lang="zh-TW" altLang="en-US" dirty="0" smtClean="0"/>
              <a:t>但是，這樣的企圖會失敗，因為父親的形象受到母親的攻擊及孩子投射憤怒到父親身上而影響。</a:t>
            </a:r>
            <a:endParaRPr lang="en-US" altLang="zh-TW" dirty="0" smtClean="0"/>
          </a:p>
          <a:p>
            <a:endParaRPr lang="zh-TW" altLang="en-US" dirty="0"/>
          </a:p>
        </p:txBody>
      </p:sp>
      <p:sp>
        <p:nvSpPr>
          <p:cNvPr id="1048671" name="投影片編號版面配置區 3"/>
          <p:cNvSpPr>
            <a:spLocks noGrp="1"/>
          </p:cNvSpPr>
          <p:nvPr>
            <p:ph type="sldNum" sz="quarter" idx="10"/>
          </p:nvPr>
        </p:nvSpPr>
        <p:spPr/>
        <p:txBody>
          <a:bodyPr/>
          <a:lstStyle/>
          <a:p>
            <a:fld id="{5745170A-5DDD-481D-A8A9-A5B8ECF3A78D}" type="slidenum">
              <a:rPr lang="zh-TW" altLang="en-US" smtClean="0"/>
              <a:t>11</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3" name="投影片圖像版面配置區 1"/>
          <p:cNvSpPr>
            <a:spLocks noGrp="1" noRot="1" noChangeAspect="1"/>
          </p:cNvSpPr>
          <p:nvPr>
            <p:ph type="sldImg"/>
          </p:nvPr>
        </p:nvSpPr>
        <p:spPr/>
      </p:sp>
      <p:sp>
        <p:nvSpPr>
          <p:cNvPr id="1048674" name="備忘稿版面配置區 2"/>
          <p:cNvSpPr>
            <a:spLocks noGrp="1"/>
          </p:cNvSpPr>
          <p:nvPr>
            <p:ph type="body" idx="1"/>
          </p:nvPr>
        </p:nvSpPr>
        <p:spPr/>
        <p:txBody>
          <a:bodyPr>
            <a:normAutofit/>
          </a:bodyPr>
          <a:lstStyle/>
          <a:p>
            <a:pPr>
              <a:spcBef>
                <a:spcPct val="0"/>
              </a:spcBef>
            </a:pPr>
            <a:r>
              <a:rPr lang="zh-TW" altLang="en-US" dirty="0" smtClean="0"/>
              <a:t>其他尋求解決的方式包括：具破壞性的異性戀。意思是說，從理想化的母親意象來尋求需求的滿足，而此理想化的母親意象是來自於「危險的母親意象」所分裂出來的，他們尋求滿足從具有理想化但只是部份的母親形象的女性關係。</a:t>
            </a:r>
          </a:p>
        </p:txBody>
      </p:sp>
      <p:sp>
        <p:nvSpPr>
          <p:cNvPr id="1048675" name="投影片編號版面配置區 3"/>
          <p:cNvSpPr>
            <a:spLocks noGrp="1"/>
          </p:cNvSpPr>
          <p:nvPr>
            <p:ph type="sldNum" sz="quarter" idx="10"/>
          </p:nvPr>
        </p:nvSpPr>
        <p:spPr/>
        <p:txBody>
          <a:bodyPr/>
          <a:lstStyle/>
          <a:p>
            <a:fld id="{5745170A-5DDD-481D-A8A9-A5B8ECF3A78D}" type="slidenum">
              <a:rPr lang="zh-TW" altLang="en-US" smtClean="0"/>
              <a:t>13</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0" name="投影片圖像版面配置區 1"/>
          <p:cNvSpPr>
            <a:spLocks noGrp="1" noRot="1" noChangeAspect="1"/>
          </p:cNvSpPr>
          <p:nvPr>
            <p:ph type="sldImg"/>
          </p:nvPr>
        </p:nvSpPr>
        <p:spPr/>
      </p:sp>
      <p:sp>
        <p:nvSpPr>
          <p:cNvPr id="1048681" name="備忘稿版面配置區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pPr>
            <a:r>
              <a:rPr lang="en-US" altLang="zh-TW" dirty="0" err="1" smtClean="0"/>
              <a:t>Kernberg</a:t>
            </a:r>
            <a:r>
              <a:rPr lang="en-US" altLang="zh-TW" dirty="0" smtClean="0"/>
              <a:t> </a:t>
            </a:r>
            <a:r>
              <a:rPr lang="zh-TW" altLang="en-US" dirty="0" smtClean="0"/>
              <a:t>認為，</a:t>
            </a:r>
            <a:r>
              <a:rPr lang="en-US" altLang="zh-TW" dirty="0" smtClean="0"/>
              <a:t>ego</a:t>
            </a:r>
            <a:r>
              <a:rPr lang="zh-TW" altLang="en-US" dirty="0" smtClean="0"/>
              <a:t>是整合結構和運作功能的主要架構。</a:t>
            </a:r>
          </a:p>
        </p:txBody>
      </p:sp>
      <p:sp>
        <p:nvSpPr>
          <p:cNvPr id="1048682" name="投影片編號版面配置區 3"/>
          <p:cNvSpPr>
            <a:spLocks noGrp="1"/>
          </p:cNvSpPr>
          <p:nvPr>
            <p:ph type="sldNum" sz="quarter" idx="10"/>
          </p:nvPr>
        </p:nvSpPr>
        <p:spPr/>
        <p:txBody>
          <a:bodyPr/>
          <a:lstStyle/>
          <a:p>
            <a:fld id="{5745170A-5DDD-481D-A8A9-A5B8ECF3A78D}" type="slidenum">
              <a:rPr lang="zh-TW" altLang="en-US" smtClean="0"/>
              <a:t>15</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048581" name="Rectangle 2"/>
          <p:cNvSpPr>
            <a:spLocks noGrp="1" noChangeArrowheads="1"/>
          </p:cNvSpPr>
          <p:nvPr>
            <p:ph type="ctrTitle"/>
          </p:nvPr>
        </p:nvSpPr>
        <p:spPr>
          <a:xfrm>
            <a:off x="1981200" y="1981200"/>
            <a:ext cx="5410200" cy="1143000"/>
          </a:xfrm>
        </p:spPr>
        <p:txBody>
          <a:bodyPr/>
          <a:lstStyle/>
          <a:p>
            <a:pPr lvl="0"/>
            <a:r>
              <a:rPr lang="zh-TW" altLang="en-US" noProof="0" smtClean="0"/>
              <a:t>編輯母片標題樣式</a:t>
            </a:r>
          </a:p>
        </p:txBody>
      </p:sp>
      <p:sp>
        <p:nvSpPr>
          <p:cNvPr id="1048582" name="Rectangle 3"/>
          <p:cNvSpPr>
            <a:spLocks noGrp="1" noChangeArrowheads="1"/>
          </p:cNvSpPr>
          <p:nvPr>
            <p:ph type="subTitle" idx="1"/>
          </p:nvPr>
        </p:nvSpPr>
        <p:spPr>
          <a:xfrm>
            <a:off x="1981200" y="3352800"/>
            <a:ext cx="5410200" cy="1752600"/>
          </a:xfrm>
        </p:spPr>
        <p:txBody>
          <a:bodyPr/>
          <a:lstStyle>
            <a:lvl1pPr marL="0" indent="0" algn="ctr">
              <a:buFontTx/>
              <a:buNone/>
            </a:lvl1pPr>
          </a:lstStyle>
          <a:p>
            <a:pPr lvl="0"/>
            <a:r>
              <a:rPr lang="zh-TW" altLang="en-US" noProof="0" smtClean="0"/>
              <a:t>編輯母片副標題樣式</a:t>
            </a:r>
          </a:p>
        </p:txBody>
      </p:sp>
      <p:sp>
        <p:nvSpPr>
          <p:cNvPr id="1048583" name="Rectangle 4"/>
          <p:cNvSpPr>
            <a:spLocks noGrp="1" noChangeArrowheads="1"/>
          </p:cNvSpPr>
          <p:nvPr>
            <p:ph type="dt" sz="half" idx="10"/>
          </p:nvPr>
        </p:nvSpPr>
        <p:spPr>
          <a:xfrm>
            <a:off x="685800" y="6248400"/>
            <a:ext cx="1905000" cy="457200"/>
          </a:xfrm>
        </p:spPr>
        <p:txBody>
          <a:bodyPr/>
          <a:lstStyle/>
          <a:p>
            <a:endParaRPr lang="en-US" altLang="zh-TW"/>
          </a:p>
        </p:txBody>
      </p:sp>
      <p:sp>
        <p:nvSpPr>
          <p:cNvPr id="1048584" name="Rectangle 5"/>
          <p:cNvSpPr>
            <a:spLocks noGrp="1" noChangeArrowheads="1"/>
          </p:cNvSpPr>
          <p:nvPr>
            <p:ph type="ftr" sz="quarter" idx="11"/>
          </p:nvPr>
        </p:nvSpPr>
        <p:spPr>
          <a:xfrm>
            <a:off x="3124200" y="6248400"/>
            <a:ext cx="2895600" cy="457200"/>
          </a:xfrm>
        </p:spPr>
        <p:txBody>
          <a:bodyPr/>
          <a:lstStyle/>
          <a:p>
            <a:endParaRPr lang="en-US" altLang="zh-TW"/>
          </a:p>
        </p:txBody>
      </p:sp>
      <p:sp>
        <p:nvSpPr>
          <p:cNvPr id="1048585" name="Rectangle 6"/>
          <p:cNvSpPr>
            <a:spLocks noGrp="1" noChangeArrowheads="1"/>
          </p:cNvSpPr>
          <p:nvPr>
            <p:ph type="sldNum" sz="quarter" idx="12"/>
          </p:nvPr>
        </p:nvSpPr>
        <p:spPr>
          <a:xfrm>
            <a:off x="6553200" y="6248400"/>
            <a:ext cx="1905000" cy="457200"/>
          </a:xfrm>
        </p:spPr>
        <p:txBody>
          <a:bodyPr/>
          <a:lstStyle/>
          <a:p>
            <a:fld id="{62501DB8-0D77-4347-BF67-E36BD35594AF}" type="slidenum">
              <a:rPr lang="en-US" altLang="zh-TW"/>
              <a:t>‹#›</a:t>
            </a:fld>
            <a:endParaRPr lang="en-US" altLang="zh-TW"/>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1048774" name="標題 1"/>
          <p:cNvSpPr>
            <a:spLocks noGrp="1"/>
          </p:cNvSpPr>
          <p:nvPr>
            <p:ph type="title"/>
          </p:nvPr>
        </p:nvSpPr>
        <p:spPr/>
        <p:txBody>
          <a:bodyPr/>
          <a:lstStyle/>
          <a:p>
            <a:r>
              <a:rPr lang="zh-TW" altLang="en-US" smtClean="0"/>
              <a:t>按一下以編輯母片標題樣式</a:t>
            </a:r>
            <a:endParaRPr lang="zh-TW" altLang="en-US"/>
          </a:p>
        </p:txBody>
      </p:sp>
      <p:sp>
        <p:nvSpPr>
          <p:cNvPr id="1048775"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048776" name="Rectangle 1028"/>
          <p:cNvSpPr>
            <a:spLocks noGrp="1" noChangeArrowheads="1"/>
          </p:cNvSpPr>
          <p:nvPr>
            <p:ph type="dt" sz="half" idx="10"/>
          </p:nvPr>
        </p:nvSpPr>
        <p:spPr/>
        <p:txBody>
          <a:bodyPr/>
          <a:lstStyle/>
          <a:p>
            <a:endParaRPr lang="en-US" altLang="zh-TW"/>
          </a:p>
        </p:txBody>
      </p:sp>
      <p:sp>
        <p:nvSpPr>
          <p:cNvPr id="1048777" name="Rectangle 1029"/>
          <p:cNvSpPr>
            <a:spLocks noGrp="1" noChangeArrowheads="1"/>
          </p:cNvSpPr>
          <p:nvPr>
            <p:ph type="ftr" sz="quarter" idx="11"/>
          </p:nvPr>
        </p:nvSpPr>
        <p:spPr/>
        <p:txBody>
          <a:bodyPr/>
          <a:lstStyle/>
          <a:p>
            <a:endParaRPr lang="en-US" altLang="zh-TW"/>
          </a:p>
        </p:txBody>
      </p:sp>
      <p:sp>
        <p:nvSpPr>
          <p:cNvPr id="1048778" name="Rectangle 1030"/>
          <p:cNvSpPr>
            <a:spLocks noGrp="1" noChangeArrowheads="1"/>
          </p:cNvSpPr>
          <p:nvPr>
            <p:ph type="sldNum" sz="quarter" idx="12"/>
          </p:nvPr>
        </p:nvSpPr>
        <p:spPr/>
        <p:txBody>
          <a:bodyPr/>
          <a:lstStyle/>
          <a:p>
            <a:fld id="{B617EFDD-4852-49B4-B009-919293702DAF}" type="slidenum">
              <a:rPr lang="en-US" altLang="zh-TW"/>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1048758" name="直排標題 1"/>
          <p:cNvSpPr>
            <a:spLocks noGrp="1"/>
          </p:cNvSpPr>
          <p:nvPr>
            <p:ph type="title" orient="vert"/>
          </p:nvPr>
        </p:nvSpPr>
        <p:spPr>
          <a:xfrm>
            <a:off x="6438900" y="609600"/>
            <a:ext cx="1790700" cy="5410200"/>
          </a:xfrm>
        </p:spPr>
        <p:txBody>
          <a:bodyPr vert="eaVert"/>
          <a:lstStyle/>
          <a:p>
            <a:r>
              <a:rPr lang="zh-TW" altLang="en-US" smtClean="0"/>
              <a:t>按一下以編輯母片標題樣式</a:t>
            </a:r>
            <a:endParaRPr lang="zh-TW" altLang="en-US"/>
          </a:p>
        </p:txBody>
      </p:sp>
      <p:sp>
        <p:nvSpPr>
          <p:cNvPr id="1048759" name="直排文字版面配置區 2"/>
          <p:cNvSpPr>
            <a:spLocks noGrp="1"/>
          </p:cNvSpPr>
          <p:nvPr>
            <p:ph type="body" orient="vert" idx="1"/>
          </p:nvPr>
        </p:nvSpPr>
        <p:spPr>
          <a:xfrm>
            <a:off x="1066800" y="609600"/>
            <a:ext cx="5219700" cy="5410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048760" name="Rectangle 1028"/>
          <p:cNvSpPr>
            <a:spLocks noGrp="1" noChangeArrowheads="1"/>
          </p:cNvSpPr>
          <p:nvPr>
            <p:ph type="dt" sz="half" idx="10"/>
          </p:nvPr>
        </p:nvSpPr>
        <p:spPr/>
        <p:txBody>
          <a:bodyPr/>
          <a:lstStyle/>
          <a:p>
            <a:endParaRPr lang="en-US" altLang="zh-TW"/>
          </a:p>
        </p:txBody>
      </p:sp>
      <p:sp>
        <p:nvSpPr>
          <p:cNvPr id="1048761" name="Rectangle 1029"/>
          <p:cNvSpPr>
            <a:spLocks noGrp="1" noChangeArrowheads="1"/>
          </p:cNvSpPr>
          <p:nvPr>
            <p:ph type="ftr" sz="quarter" idx="11"/>
          </p:nvPr>
        </p:nvSpPr>
        <p:spPr/>
        <p:txBody>
          <a:bodyPr/>
          <a:lstStyle/>
          <a:p>
            <a:endParaRPr lang="en-US" altLang="zh-TW"/>
          </a:p>
        </p:txBody>
      </p:sp>
      <p:sp>
        <p:nvSpPr>
          <p:cNvPr id="1048762" name="Rectangle 1030"/>
          <p:cNvSpPr>
            <a:spLocks noGrp="1" noChangeArrowheads="1"/>
          </p:cNvSpPr>
          <p:nvPr>
            <p:ph type="sldNum" sz="quarter" idx="12"/>
          </p:nvPr>
        </p:nvSpPr>
        <p:spPr/>
        <p:txBody>
          <a:bodyPr/>
          <a:lstStyle/>
          <a:p>
            <a:fld id="{1E52D468-A1CD-45C4-B8B1-9C517FAF07E6}" type="slidenum">
              <a:rPr lang="en-US" altLang="zh-TW"/>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1048588" name="標題 1"/>
          <p:cNvSpPr>
            <a:spLocks noGrp="1"/>
          </p:cNvSpPr>
          <p:nvPr>
            <p:ph type="title"/>
          </p:nvPr>
        </p:nvSpPr>
        <p:spPr/>
        <p:txBody>
          <a:bodyPr/>
          <a:lstStyle/>
          <a:p>
            <a:r>
              <a:rPr lang="zh-TW" altLang="en-US" smtClean="0"/>
              <a:t>按一下以編輯母片標題樣式</a:t>
            </a:r>
            <a:endParaRPr lang="zh-TW" altLang="en-US"/>
          </a:p>
        </p:txBody>
      </p:sp>
      <p:sp>
        <p:nvSpPr>
          <p:cNvPr id="1048589"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048590" name="Rectangle 1028"/>
          <p:cNvSpPr>
            <a:spLocks noGrp="1" noChangeArrowheads="1"/>
          </p:cNvSpPr>
          <p:nvPr>
            <p:ph type="dt" sz="half" idx="10"/>
          </p:nvPr>
        </p:nvSpPr>
        <p:spPr/>
        <p:txBody>
          <a:bodyPr/>
          <a:lstStyle/>
          <a:p>
            <a:endParaRPr lang="en-US" altLang="zh-TW"/>
          </a:p>
        </p:txBody>
      </p:sp>
      <p:sp>
        <p:nvSpPr>
          <p:cNvPr id="1048591" name="Rectangle 1029"/>
          <p:cNvSpPr>
            <a:spLocks noGrp="1" noChangeArrowheads="1"/>
          </p:cNvSpPr>
          <p:nvPr>
            <p:ph type="ftr" sz="quarter" idx="11"/>
          </p:nvPr>
        </p:nvSpPr>
        <p:spPr/>
        <p:txBody>
          <a:bodyPr/>
          <a:lstStyle/>
          <a:p>
            <a:endParaRPr lang="en-US" altLang="zh-TW"/>
          </a:p>
        </p:txBody>
      </p:sp>
      <p:sp>
        <p:nvSpPr>
          <p:cNvPr id="1048592" name="Rectangle 1030"/>
          <p:cNvSpPr>
            <a:spLocks noGrp="1" noChangeArrowheads="1"/>
          </p:cNvSpPr>
          <p:nvPr>
            <p:ph type="sldNum" sz="quarter" idx="12"/>
          </p:nvPr>
        </p:nvSpPr>
        <p:spPr/>
        <p:txBody>
          <a:bodyPr/>
          <a:lstStyle/>
          <a:p>
            <a:fld id="{E43D21D1-83E2-41B0-A37D-00C3A06C1568}" type="slidenum">
              <a:rPr lang="en-US" altLang="zh-TW"/>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1048769" name="標題 1"/>
          <p:cNvSpPr>
            <a:spLocks noGrp="1"/>
          </p:cNvSpPr>
          <p:nvPr>
            <p:ph type="title"/>
          </p:nvPr>
        </p:nvSpPr>
        <p:spPr>
          <a:xfrm>
            <a:off x="623888" y="1709738"/>
            <a:ext cx="7886700" cy="2852737"/>
          </a:xfrm>
        </p:spPr>
        <p:txBody>
          <a:bodyPr anchor="b"/>
          <a:lstStyle>
            <a:lvl1pPr>
              <a:defRPr sz="6000"/>
            </a:lvl1pPr>
          </a:lstStyle>
          <a:p>
            <a:r>
              <a:rPr lang="zh-TW" altLang="en-US" smtClean="0"/>
              <a:t>按一下以編輯母片標題樣式</a:t>
            </a:r>
            <a:endParaRPr lang="zh-TW" altLang="en-US"/>
          </a:p>
        </p:txBody>
      </p:sp>
      <p:sp>
        <p:nvSpPr>
          <p:cNvPr id="1048770" name="文字版面配置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smtClean="0"/>
              <a:t>按一下以編輯母片文字樣式</a:t>
            </a:r>
          </a:p>
        </p:txBody>
      </p:sp>
      <p:sp>
        <p:nvSpPr>
          <p:cNvPr id="1048771" name="Rectangle 1028"/>
          <p:cNvSpPr>
            <a:spLocks noGrp="1" noChangeArrowheads="1"/>
          </p:cNvSpPr>
          <p:nvPr>
            <p:ph type="dt" sz="half" idx="10"/>
          </p:nvPr>
        </p:nvSpPr>
        <p:spPr/>
        <p:txBody>
          <a:bodyPr/>
          <a:lstStyle/>
          <a:p>
            <a:endParaRPr lang="en-US" altLang="zh-TW"/>
          </a:p>
        </p:txBody>
      </p:sp>
      <p:sp>
        <p:nvSpPr>
          <p:cNvPr id="1048772" name="Rectangle 1029"/>
          <p:cNvSpPr>
            <a:spLocks noGrp="1" noChangeArrowheads="1"/>
          </p:cNvSpPr>
          <p:nvPr>
            <p:ph type="ftr" sz="quarter" idx="11"/>
          </p:nvPr>
        </p:nvSpPr>
        <p:spPr/>
        <p:txBody>
          <a:bodyPr/>
          <a:lstStyle/>
          <a:p>
            <a:endParaRPr lang="en-US" altLang="zh-TW"/>
          </a:p>
        </p:txBody>
      </p:sp>
      <p:sp>
        <p:nvSpPr>
          <p:cNvPr id="1048773" name="Rectangle 1030"/>
          <p:cNvSpPr>
            <a:spLocks noGrp="1" noChangeArrowheads="1"/>
          </p:cNvSpPr>
          <p:nvPr>
            <p:ph type="sldNum" sz="quarter" idx="12"/>
          </p:nvPr>
        </p:nvSpPr>
        <p:spPr/>
        <p:txBody>
          <a:bodyPr/>
          <a:lstStyle/>
          <a:p>
            <a:fld id="{7A3DFE0F-CEB8-42E1-9B62-76110C52A976}" type="slidenum">
              <a:rPr lang="en-US" altLang="zh-TW"/>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1048740" name="標題 1"/>
          <p:cNvSpPr>
            <a:spLocks noGrp="1"/>
          </p:cNvSpPr>
          <p:nvPr>
            <p:ph type="title"/>
          </p:nvPr>
        </p:nvSpPr>
        <p:spPr/>
        <p:txBody>
          <a:bodyPr/>
          <a:lstStyle/>
          <a:p>
            <a:r>
              <a:rPr lang="zh-TW" altLang="en-US" smtClean="0"/>
              <a:t>按一下以編輯母片標題樣式</a:t>
            </a:r>
            <a:endParaRPr lang="zh-TW" altLang="en-US"/>
          </a:p>
        </p:txBody>
      </p:sp>
      <p:sp>
        <p:nvSpPr>
          <p:cNvPr id="1048741" name="內容版面配置區 2"/>
          <p:cNvSpPr>
            <a:spLocks noGrp="1"/>
          </p:cNvSpPr>
          <p:nvPr>
            <p:ph sz="half" idx="1"/>
          </p:nvPr>
        </p:nvSpPr>
        <p:spPr>
          <a:xfrm>
            <a:off x="1066800" y="1905000"/>
            <a:ext cx="35052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048742" name="內容版面配置區 3"/>
          <p:cNvSpPr>
            <a:spLocks noGrp="1"/>
          </p:cNvSpPr>
          <p:nvPr>
            <p:ph sz="half" idx="2"/>
          </p:nvPr>
        </p:nvSpPr>
        <p:spPr>
          <a:xfrm>
            <a:off x="4724400" y="1905000"/>
            <a:ext cx="35052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048743" name="Rectangle 1028"/>
          <p:cNvSpPr>
            <a:spLocks noGrp="1" noChangeArrowheads="1"/>
          </p:cNvSpPr>
          <p:nvPr>
            <p:ph type="dt" sz="half" idx="10"/>
          </p:nvPr>
        </p:nvSpPr>
        <p:spPr/>
        <p:txBody>
          <a:bodyPr/>
          <a:lstStyle/>
          <a:p>
            <a:endParaRPr lang="en-US" altLang="zh-TW"/>
          </a:p>
        </p:txBody>
      </p:sp>
      <p:sp>
        <p:nvSpPr>
          <p:cNvPr id="1048744" name="Rectangle 1029"/>
          <p:cNvSpPr>
            <a:spLocks noGrp="1" noChangeArrowheads="1"/>
          </p:cNvSpPr>
          <p:nvPr>
            <p:ph type="ftr" sz="quarter" idx="11"/>
          </p:nvPr>
        </p:nvSpPr>
        <p:spPr/>
        <p:txBody>
          <a:bodyPr/>
          <a:lstStyle/>
          <a:p>
            <a:endParaRPr lang="en-US" altLang="zh-TW"/>
          </a:p>
        </p:txBody>
      </p:sp>
      <p:sp>
        <p:nvSpPr>
          <p:cNvPr id="1048745" name="Rectangle 1030"/>
          <p:cNvSpPr>
            <a:spLocks noGrp="1" noChangeArrowheads="1"/>
          </p:cNvSpPr>
          <p:nvPr>
            <p:ph type="sldNum" sz="quarter" idx="12"/>
          </p:nvPr>
        </p:nvSpPr>
        <p:spPr/>
        <p:txBody>
          <a:bodyPr/>
          <a:lstStyle/>
          <a:p>
            <a:fld id="{053D83CF-C451-4529-89A3-CC04E115D232}" type="slidenum">
              <a:rPr lang="en-US" altLang="zh-TW"/>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48746" name="標題 1"/>
          <p:cNvSpPr>
            <a:spLocks noGrp="1"/>
          </p:cNvSpPr>
          <p:nvPr>
            <p:ph type="title"/>
          </p:nvPr>
        </p:nvSpPr>
        <p:spPr>
          <a:xfrm>
            <a:off x="630238" y="365125"/>
            <a:ext cx="7886700" cy="1325563"/>
          </a:xfrm>
        </p:spPr>
        <p:txBody>
          <a:bodyPr/>
          <a:lstStyle/>
          <a:p>
            <a:r>
              <a:rPr lang="zh-TW" altLang="en-US" smtClean="0"/>
              <a:t>按一下以編輯母片標題樣式</a:t>
            </a:r>
            <a:endParaRPr lang="zh-TW" altLang="en-US"/>
          </a:p>
        </p:txBody>
      </p:sp>
      <p:sp>
        <p:nvSpPr>
          <p:cNvPr id="1048747"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1048748" name="內容版面配置區 3"/>
          <p:cNvSpPr>
            <a:spLocks noGrp="1"/>
          </p:cNvSpPr>
          <p:nvPr>
            <p:ph sz="half" idx="2"/>
          </p:nvPr>
        </p:nvSpPr>
        <p:spPr>
          <a:xfrm>
            <a:off x="630238" y="2505075"/>
            <a:ext cx="386873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048749"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1048750" name="內容版面配置區 5"/>
          <p:cNvSpPr>
            <a:spLocks noGrp="1"/>
          </p:cNvSpPr>
          <p:nvPr>
            <p:ph sz="quarter" idx="4"/>
          </p:nvPr>
        </p:nvSpPr>
        <p:spPr>
          <a:xfrm>
            <a:off x="4629150" y="2505075"/>
            <a:ext cx="38877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048751" name="Rectangle 1028"/>
          <p:cNvSpPr>
            <a:spLocks noGrp="1" noChangeArrowheads="1"/>
          </p:cNvSpPr>
          <p:nvPr>
            <p:ph type="dt" sz="half" idx="10"/>
          </p:nvPr>
        </p:nvSpPr>
        <p:spPr/>
        <p:txBody>
          <a:bodyPr/>
          <a:lstStyle/>
          <a:p>
            <a:endParaRPr lang="en-US" altLang="zh-TW"/>
          </a:p>
        </p:txBody>
      </p:sp>
      <p:sp>
        <p:nvSpPr>
          <p:cNvPr id="1048752" name="Rectangle 1029"/>
          <p:cNvSpPr>
            <a:spLocks noGrp="1" noChangeArrowheads="1"/>
          </p:cNvSpPr>
          <p:nvPr>
            <p:ph type="ftr" sz="quarter" idx="11"/>
          </p:nvPr>
        </p:nvSpPr>
        <p:spPr/>
        <p:txBody>
          <a:bodyPr/>
          <a:lstStyle/>
          <a:p>
            <a:endParaRPr lang="en-US" altLang="zh-TW"/>
          </a:p>
        </p:txBody>
      </p:sp>
      <p:sp>
        <p:nvSpPr>
          <p:cNvPr id="1048753" name="Rectangle 1030"/>
          <p:cNvSpPr>
            <a:spLocks noGrp="1" noChangeArrowheads="1"/>
          </p:cNvSpPr>
          <p:nvPr>
            <p:ph type="sldNum" sz="quarter" idx="12"/>
          </p:nvPr>
        </p:nvSpPr>
        <p:spPr/>
        <p:txBody>
          <a:bodyPr/>
          <a:lstStyle/>
          <a:p>
            <a:fld id="{0A8EBAFA-1BCB-4647-BA49-8EE298068F03}" type="slidenum">
              <a:rPr lang="en-US" altLang="zh-TW"/>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1048754" name="標題 1"/>
          <p:cNvSpPr>
            <a:spLocks noGrp="1"/>
          </p:cNvSpPr>
          <p:nvPr>
            <p:ph type="title"/>
          </p:nvPr>
        </p:nvSpPr>
        <p:spPr/>
        <p:txBody>
          <a:bodyPr/>
          <a:lstStyle/>
          <a:p>
            <a:r>
              <a:rPr lang="zh-TW" altLang="en-US" smtClean="0"/>
              <a:t>按一下以編輯母片標題樣式</a:t>
            </a:r>
            <a:endParaRPr lang="zh-TW" altLang="en-US"/>
          </a:p>
        </p:txBody>
      </p:sp>
      <p:sp>
        <p:nvSpPr>
          <p:cNvPr id="1048755" name="Rectangle 1028"/>
          <p:cNvSpPr>
            <a:spLocks noGrp="1" noChangeArrowheads="1"/>
          </p:cNvSpPr>
          <p:nvPr>
            <p:ph type="dt" sz="half" idx="10"/>
          </p:nvPr>
        </p:nvSpPr>
        <p:spPr/>
        <p:txBody>
          <a:bodyPr/>
          <a:lstStyle/>
          <a:p>
            <a:endParaRPr lang="en-US" altLang="zh-TW"/>
          </a:p>
        </p:txBody>
      </p:sp>
      <p:sp>
        <p:nvSpPr>
          <p:cNvPr id="1048756" name="Rectangle 1029"/>
          <p:cNvSpPr>
            <a:spLocks noGrp="1" noChangeArrowheads="1"/>
          </p:cNvSpPr>
          <p:nvPr>
            <p:ph type="ftr" sz="quarter" idx="11"/>
          </p:nvPr>
        </p:nvSpPr>
        <p:spPr/>
        <p:txBody>
          <a:bodyPr/>
          <a:lstStyle/>
          <a:p>
            <a:endParaRPr lang="en-US" altLang="zh-TW"/>
          </a:p>
        </p:txBody>
      </p:sp>
      <p:sp>
        <p:nvSpPr>
          <p:cNvPr id="1048757" name="Rectangle 1030"/>
          <p:cNvSpPr>
            <a:spLocks noGrp="1" noChangeArrowheads="1"/>
          </p:cNvSpPr>
          <p:nvPr>
            <p:ph type="sldNum" sz="quarter" idx="12"/>
          </p:nvPr>
        </p:nvSpPr>
        <p:spPr/>
        <p:txBody>
          <a:bodyPr/>
          <a:lstStyle/>
          <a:p>
            <a:fld id="{90879670-19D2-4D6B-BD46-25D5FBCDDA18}" type="slidenum">
              <a:rPr lang="en-US" altLang="zh-TW"/>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1048611" name="Rectangle 1028"/>
          <p:cNvSpPr>
            <a:spLocks noGrp="1" noChangeArrowheads="1"/>
          </p:cNvSpPr>
          <p:nvPr>
            <p:ph type="dt" sz="half" idx="10"/>
          </p:nvPr>
        </p:nvSpPr>
        <p:spPr/>
        <p:txBody>
          <a:bodyPr/>
          <a:lstStyle/>
          <a:p>
            <a:endParaRPr lang="en-US" altLang="zh-TW"/>
          </a:p>
        </p:txBody>
      </p:sp>
      <p:sp>
        <p:nvSpPr>
          <p:cNvPr id="1048612" name="Rectangle 1029"/>
          <p:cNvSpPr>
            <a:spLocks noGrp="1" noChangeArrowheads="1"/>
          </p:cNvSpPr>
          <p:nvPr>
            <p:ph type="ftr" sz="quarter" idx="11"/>
          </p:nvPr>
        </p:nvSpPr>
        <p:spPr/>
        <p:txBody>
          <a:bodyPr/>
          <a:lstStyle/>
          <a:p>
            <a:endParaRPr lang="en-US" altLang="zh-TW"/>
          </a:p>
        </p:txBody>
      </p:sp>
      <p:sp>
        <p:nvSpPr>
          <p:cNvPr id="1048613" name="Rectangle 1030"/>
          <p:cNvSpPr>
            <a:spLocks noGrp="1" noChangeArrowheads="1"/>
          </p:cNvSpPr>
          <p:nvPr>
            <p:ph type="sldNum" sz="quarter" idx="12"/>
          </p:nvPr>
        </p:nvSpPr>
        <p:spPr/>
        <p:txBody>
          <a:bodyPr/>
          <a:lstStyle/>
          <a:p>
            <a:fld id="{DE644F29-13DB-4BE2-9603-0CFD1829F935}" type="slidenum">
              <a:rPr lang="en-US" altLang="zh-TW"/>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1048779" name="標題 1"/>
          <p:cNvSpPr>
            <a:spLocks noGrp="1"/>
          </p:cNvSpPr>
          <p:nvPr>
            <p:ph type="title"/>
          </p:nvPr>
        </p:nvSpPr>
        <p:spPr>
          <a:xfrm>
            <a:off x="630238" y="457200"/>
            <a:ext cx="2949575" cy="1600200"/>
          </a:xfrm>
        </p:spPr>
        <p:txBody>
          <a:bodyPr anchor="b"/>
          <a:lstStyle>
            <a:lvl1pPr>
              <a:defRPr sz="3200"/>
            </a:lvl1pPr>
          </a:lstStyle>
          <a:p>
            <a:r>
              <a:rPr lang="zh-TW" altLang="en-US" smtClean="0"/>
              <a:t>按一下以編輯母片標題樣式</a:t>
            </a:r>
            <a:endParaRPr lang="zh-TW" altLang="en-US"/>
          </a:p>
        </p:txBody>
      </p:sp>
      <p:sp>
        <p:nvSpPr>
          <p:cNvPr id="1048780"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048781"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1048782" name="Rectangle 1028"/>
          <p:cNvSpPr>
            <a:spLocks noGrp="1" noChangeArrowheads="1"/>
          </p:cNvSpPr>
          <p:nvPr>
            <p:ph type="dt" sz="half" idx="10"/>
          </p:nvPr>
        </p:nvSpPr>
        <p:spPr/>
        <p:txBody>
          <a:bodyPr/>
          <a:lstStyle/>
          <a:p>
            <a:endParaRPr lang="en-US" altLang="zh-TW"/>
          </a:p>
        </p:txBody>
      </p:sp>
      <p:sp>
        <p:nvSpPr>
          <p:cNvPr id="1048783" name="Rectangle 1029"/>
          <p:cNvSpPr>
            <a:spLocks noGrp="1" noChangeArrowheads="1"/>
          </p:cNvSpPr>
          <p:nvPr>
            <p:ph type="ftr" sz="quarter" idx="11"/>
          </p:nvPr>
        </p:nvSpPr>
        <p:spPr/>
        <p:txBody>
          <a:bodyPr/>
          <a:lstStyle/>
          <a:p>
            <a:endParaRPr lang="en-US" altLang="zh-TW"/>
          </a:p>
        </p:txBody>
      </p:sp>
      <p:sp>
        <p:nvSpPr>
          <p:cNvPr id="1048784" name="Rectangle 1030"/>
          <p:cNvSpPr>
            <a:spLocks noGrp="1" noChangeArrowheads="1"/>
          </p:cNvSpPr>
          <p:nvPr>
            <p:ph type="sldNum" sz="quarter" idx="12"/>
          </p:nvPr>
        </p:nvSpPr>
        <p:spPr/>
        <p:txBody>
          <a:bodyPr/>
          <a:lstStyle/>
          <a:p>
            <a:fld id="{164AADCB-6781-4159-9D18-B6C66E86C7DC}" type="slidenum">
              <a:rPr lang="en-US" altLang="zh-TW"/>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1048763" name="標題 1"/>
          <p:cNvSpPr>
            <a:spLocks noGrp="1"/>
          </p:cNvSpPr>
          <p:nvPr>
            <p:ph type="title"/>
          </p:nvPr>
        </p:nvSpPr>
        <p:spPr>
          <a:xfrm>
            <a:off x="630238" y="457200"/>
            <a:ext cx="2949575" cy="1600200"/>
          </a:xfrm>
        </p:spPr>
        <p:txBody>
          <a:bodyPr anchor="b"/>
          <a:lstStyle>
            <a:lvl1pPr>
              <a:defRPr sz="3200"/>
            </a:lvl1pPr>
          </a:lstStyle>
          <a:p>
            <a:r>
              <a:rPr lang="zh-TW" altLang="en-US" smtClean="0"/>
              <a:t>按一下以編輯母片標題樣式</a:t>
            </a:r>
            <a:endParaRPr lang="zh-TW" altLang="en-US"/>
          </a:p>
        </p:txBody>
      </p:sp>
      <p:sp>
        <p:nvSpPr>
          <p:cNvPr id="1048764" name="圖片版面配置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1048765"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1048766" name="Rectangle 1028"/>
          <p:cNvSpPr>
            <a:spLocks noGrp="1" noChangeArrowheads="1"/>
          </p:cNvSpPr>
          <p:nvPr>
            <p:ph type="dt" sz="half" idx="10"/>
          </p:nvPr>
        </p:nvSpPr>
        <p:spPr/>
        <p:txBody>
          <a:bodyPr/>
          <a:lstStyle/>
          <a:p>
            <a:endParaRPr lang="en-US" altLang="zh-TW"/>
          </a:p>
        </p:txBody>
      </p:sp>
      <p:sp>
        <p:nvSpPr>
          <p:cNvPr id="1048767" name="Rectangle 1029"/>
          <p:cNvSpPr>
            <a:spLocks noGrp="1" noChangeArrowheads="1"/>
          </p:cNvSpPr>
          <p:nvPr>
            <p:ph type="ftr" sz="quarter" idx="11"/>
          </p:nvPr>
        </p:nvSpPr>
        <p:spPr/>
        <p:txBody>
          <a:bodyPr/>
          <a:lstStyle/>
          <a:p>
            <a:endParaRPr lang="en-US" altLang="zh-TW"/>
          </a:p>
        </p:txBody>
      </p:sp>
      <p:sp>
        <p:nvSpPr>
          <p:cNvPr id="1048768" name="Rectangle 1030"/>
          <p:cNvSpPr>
            <a:spLocks noGrp="1" noChangeArrowheads="1"/>
          </p:cNvSpPr>
          <p:nvPr>
            <p:ph type="sldNum" sz="quarter" idx="12"/>
          </p:nvPr>
        </p:nvSpPr>
        <p:spPr/>
        <p:txBody>
          <a:bodyPr/>
          <a:lstStyle/>
          <a:p>
            <a:fld id="{05BB9812-ED3D-4912-BCA8-AB9341F809F3}" type="slidenum">
              <a:rPr lang="en-US" altLang="zh-TW"/>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48576" name="Rectangle 1026"/>
          <p:cNvSpPr>
            <a:spLocks noGrp="1" noChangeArrowheads="1"/>
          </p:cNvSpPr>
          <p:nvPr>
            <p:ph type="title"/>
          </p:nvPr>
        </p:nvSpPr>
        <p:spPr bwMode="auto">
          <a:xfrm>
            <a:off x="1066800" y="609600"/>
            <a:ext cx="71628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48577" name="Rectangle 1027"/>
          <p:cNvSpPr>
            <a:spLocks noGrp="1" noChangeArrowheads="1"/>
          </p:cNvSpPr>
          <p:nvPr>
            <p:ph type="body" idx="1"/>
          </p:nvPr>
        </p:nvSpPr>
        <p:spPr bwMode="auto">
          <a:xfrm>
            <a:off x="1066800" y="1905000"/>
            <a:ext cx="7162800" cy="4114800"/>
          </a:xfrm>
          <a:prstGeom prst="rect">
            <a:avLst/>
          </a:prstGeom>
          <a:noFill/>
          <a:ln>
            <a:noFill/>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48578" name="Rectangle 1028"/>
          <p:cNvSpPr>
            <a:spLocks noGrp="1" noChangeArrowheads="1"/>
          </p:cNvSpPr>
          <p:nvPr>
            <p:ph type="dt" sz="half" idx="2"/>
          </p:nvPr>
        </p:nvSpPr>
        <p:spPr bwMode="auto">
          <a:xfrm>
            <a:off x="1066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400">
                <a:solidFill>
                  <a:schemeClr val="tx2"/>
                </a:solidFill>
              </a:defRPr>
            </a:lvl1pPr>
          </a:lstStyle>
          <a:p>
            <a:endParaRPr lang="en-US" altLang="zh-TW"/>
          </a:p>
        </p:txBody>
      </p:sp>
      <p:sp>
        <p:nvSpPr>
          <p:cNvPr id="1048579" name="Rectangle 1029"/>
          <p:cNvSpPr>
            <a:spLocks noGrp="1" noChangeArrowheads="1"/>
          </p:cNvSpPr>
          <p:nvPr>
            <p:ph type="ftr" sz="quarter" idx="3"/>
          </p:nvPr>
        </p:nvSpPr>
        <p:spPr bwMode="auto">
          <a:xfrm>
            <a:off x="32004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2"/>
                </a:solidFill>
              </a:defRPr>
            </a:lvl1pPr>
          </a:lstStyle>
          <a:p>
            <a:endParaRPr lang="en-US" altLang="zh-TW"/>
          </a:p>
        </p:txBody>
      </p:sp>
      <p:sp>
        <p:nvSpPr>
          <p:cNvPr id="1048580" name="Rectangle 1030"/>
          <p:cNvSpPr>
            <a:spLocks noGrp="1" noChangeArrowheads="1"/>
          </p:cNvSpPr>
          <p:nvPr>
            <p:ph type="sldNum" sz="quarter" idx="4"/>
          </p:nvPr>
        </p:nvSpPr>
        <p:spPr bwMode="auto">
          <a:xfrm>
            <a:off x="63246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2"/>
                </a:solidFill>
              </a:defRPr>
            </a:lvl1pPr>
          </a:lstStyle>
          <a:p>
            <a:fld id="{98A681F0-3B34-4116-A4CE-7B52F974FC72}" type="slidenum">
              <a:rPr lang="en-US" altLang="zh-TW"/>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anose="02020603050405020304" pitchFamily="18" charset="0"/>
          <a:ea typeface="新細明體" panose="02020500000000000000" pitchFamily="18" charset="-120"/>
        </a:defRPr>
      </a:lvl2pPr>
      <a:lvl3pPr algn="ctr" rtl="0" eaLnBrk="0" fontAlgn="base" hangingPunct="0">
        <a:spcBef>
          <a:spcPct val="0"/>
        </a:spcBef>
        <a:spcAft>
          <a:spcPct val="0"/>
        </a:spcAft>
        <a:defRPr kumimoji="1" sz="4400">
          <a:solidFill>
            <a:schemeClr val="tx2"/>
          </a:solidFill>
          <a:latin typeface="Times New Roman" panose="02020603050405020304" pitchFamily="18" charset="0"/>
          <a:ea typeface="新細明體" panose="02020500000000000000" pitchFamily="18" charset="-120"/>
        </a:defRPr>
      </a:lvl3pPr>
      <a:lvl4pPr algn="ctr" rtl="0" eaLnBrk="0" fontAlgn="base" hangingPunct="0">
        <a:spcBef>
          <a:spcPct val="0"/>
        </a:spcBef>
        <a:spcAft>
          <a:spcPct val="0"/>
        </a:spcAft>
        <a:defRPr kumimoji="1" sz="4400">
          <a:solidFill>
            <a:schemeClr val="tx2"/>
          </a:solidFill>
          <a:latin typeface="Times New Roman" panose="02020603050405020304" pitchFamily="18" charset="0"/>
          <a:ea typeface="新細明體" panose="02020500000000000000" pitchFamily="18" charset="-120"/>
        </a:defRPr>
      </a:lvl4pPr>
      <a:lvl5pPr algn="ctr" rtl="0" eaLnBrk="0" fontAlgn="base" hangingPunct="0">
        <a:spcBef>
          <a:spcPct val="0"/>
        </a:spcBef>
        <a:spcAft>
          <a:spcPct val="0"/>
        </a:spcAft>
        <a:defRPr kumimoji="1" sz="4400">
          <a:solidFill>
            <a:schemeClr val="tx2"/>
          </a:solidFill>
          <a:latin typeface="Times New Roman" panose="02020603050405020304" pitchFamily="18" charset="0"/>
          <a:ea typeface="新細明體" panose="02020500000000000000" pitchFamily="18" charset="-120"/>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新細明體" panose="02020500000000000000" pitchFamily="18" charset="-120"/>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新細明體" panose="02020500000000000000" pitchFamily="18" charset="-120"/>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新細明體" panose="02020500000000000000" pitchFamily="18" charset="-120"/>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新細明體" panose="02020500000000000000" pitchFamily="18" charset="-120"/>
        </a:defRPr>
      </a:lvl9pPr>
    </p:titleStyle>
    <p:bodyStyle>
      <a:lvl1pPr marL="342900" indent="-342900" algn="l" rtl="0" eaLnBrk="0" fontAlgn="base" hangingPunct="0">
        <a:spcBef>
          <a:spcPct val="20000"/>
        </a:spcBef>
        <a:spcAft>
          <a:spcPct val="0"/>
        </a:spcAft>
        <a:buChar char="•"/>
        <a:defRPr kumimoji="1" sz="3200" kern="1200">
          <a:solidFill>
            <a:schemeClr val="tx2"/>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2"/>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2"/>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2"/>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標題 1"/>
          <p:cNvSpPr>
            <a:spLocks noGrp="1"/>
          </p:cNvSpPr>
          <p:nvPr>
            <p:ph type="ctrTitle"/>
          </p:nvPr>
        </p:nvSpPr>
        <p:spPr>
          <a:xfrm>
            <a:off x="395536" y="692696"/>
            <a:ext cx="8352928" cy="3168352"/>
          </a:xfrm>
        </p:spPr>
        <p:txBody>
          <a:bodyPr/>
          <a:lstStyle/>
          <a:p>
            <a:pPr eaLnBrk="1" hangingPunct="1"/>
            <a:r>
              <a:rPr lang="zh-TW" altLang="en-US" sz="5400" b="1" dirty="0" smtClean="0">
                <a:solidFill>
                  <a:srgbClr val="FF0000"/>
                </a:solidFill>
                <a:latin typeface="微軟正黑體" panose="020B0604030504040204" pitchFamily="34" charset="-120"/>
                <a:ea typeface="微軟正黑體" panose="020B0604030504040204" pitchFamily="34" charset="-120"/>
              </a:rPr>
              <a:t>客體關係取向邊緣型人格疾患病理解析與介入</a:t>
            </a:r>
          </a:p>
        </p:txBody>
      </p:sp>
      <p:sp>
        <p:nvSpPr>
          <p:cNvPr id="1048587" name="副標題 2"/>
          <p:cNvSpPr>
            <a:spLocks noGrp="1"/>
          </p:cNvSpPr>
          <p:nvPr>
            <p:ph type="subTitle" idx="1"/>
          </p:nvPr>
        </p:nvSpPr>
        <p:spPr>
          <a:xfrm>
            <a:off x="250825" y="4437063"/>
            <a:ext cx="8685213" cy="2312987"/>
          </a:xfrm>
        </p:spPr>
        <p:txBody>
          <a:bodyPr/>
          <a:lstStyle/>
          <a:p>
            <a:pPr eaLnBrk="1" hangingPunct="1"/>
            <a:r>
              <a:rPr lang="zh-TW" altLang="en-US" b="1" dirty="0" smtClean="0">
                <a:solidFill>
                  <a:srgbClr val="3333FF"/>
                </a:solidFill>
                <a:latin typeface="微軟正黑體" panose="020B0604030504040204" pitchFamily="34" charset="-120"/>
                <a:ea typeface="微軟正黑體" panose="020B0604030504040204" pitchFamily="34" charset="-120"/>
              </a:rPr>
              <a:t>蔡順良    主講</a:t>
            </a:r>
            <a:endParaRPr lang="en-US" altLang="zh-TW" b="1" dirty="0" smtClean="0">
              <a:solidFill>
                <a:srgbClr val="3333FF"/>
              </a:solidFill>
              <a:latin typeface="微軟正黑體" panose="020B0604030504040204" pitchFamily="34" charset="-120"/>
              <a:ea typeface="微軟正黑體" panose="020B0604030504040204" pitchFamily="34" charset="-120"/>
            </a:endParaRPr>
          </a:p>
          <a:p>
            <a:pPr eaLnBrk="1" hangingPunct="1"/>
            <a:r>
              <a:rPr lang="zh-TW" altLang="en-US" b="1" dirty="0" smtClean="0">
                <a:solidFill>
                  <a:srgbClr val="3333FF"/>
                </a:solidFill>
                <a:latin typeface="微軟正黑體" panose="020B0604030504040204" pitchFamily="34" charset="-120"/>
                <a:ea typeface="微軟正黑體" panose="020B0604030504040204" pitchFamily="34" charset="-120"/>
              </a:rPr>
              <a:t>國立台灣師範大學教育心理與輔導學系</a:t>
            </a:r>
            <a:endParaRPr lang="en-US" altLang="zh-TW" b="1" dirty="0" smtClean="0">
              <a:solidFill>
                <a:srgbClr val="3333FF"/>
              </a:solidFill>
              <a:latin typeface="微軟正黑體" panose="020B0604030504040204" pitchFamily="34" charset="-120"/>
              <a:ea typeface="微軟正黑體" panose="020B0604030504040204" pitchFamily="34" charset="-120"/>
            </a:endParaRPr>
          </a:p>
          <a:p>
            <a:pPr eaLnBrk="1" hangingPunct="1"/>
            <a:r>
              <a:rPr lang="zh-TW" altLang="en-US" b="1" dirty="0" smtClean="0">
                <a:solidFill>
                  <a:srgbClr val="3333FF"/>
                </a:solidFill>
                <a:latin typeface="微軟正黑體" panose="020B0604030504040204" pitchFamily="34" charset="-120"/>
                <a:ea typeface="微軟正黑體" panose="020B0604030504040204" pitchFamily="34" charset="-120"/>
              </a:rPr>
              <a:t>退休</a:t>
            </a:r>
            <a:r>
              <a:rPr lang="en-US" altLang="zh-TW" b="1" dirty="0" smtClean="0">
                <a:solidFill>
                  <a:srgbClr val="3333FF"/>
                </a:solidFill>
                <a:latin typeface="微軟正黑體" panose="020B0604030504040204" pitchFamily="34" charset="-120"/>
                <a:ea typeface="微軟正黑體" panose="020B0604030504040204" pitchFamily="34" charset="-120"/>
              </a:rPr>
              <a:t>/</a:t>
            </a:r>
            <a:r>
              <a:rPr lang="zh-TW" altLang="en-US" b="1" dirty="0" smtClean="0">
                <a:solidFill>
                  <a:srgbClr val="3333FF"/>
                </a:solidFill>
                <a:latin typeface="微軟正黑體" panose="020B0604030504040204" pitchFamily="34" charset="-120"/>
                <a:ea typeface="微軟正黑體" panose="020B0604030504040204" pitchFamily="34" charset="-120"/>
              </a:rPr>
              <a:t>兼任副教授                                                                </a:t>
            </a:r>
            <a:r>
              <a:rPr lang="en-US" altLang="zh-TW" b="1" dirty="0" smtClean="0">
                <a:solidFill>
                  <a:srgbClr val="3333FF"/>
                </a:solidFill>
                <a:latin typeface="微軟正黑體" panose="020B0604030504040204" pitchFamily="34" charset="-120"/>
                <a:ea typeface="微軟正黑體" panose="020B0604030504040204" pitchFamily="34" charset="-120"/>
              </a:rPr>
              <a:t>	</a:t>
            </a:r>
            <a:r>
              <a:rPr lang="zh-TW" altLang="en-US" b="1" dirty="0" smtClean="0">
                <a:solidFill>
                  <a:srgbClr val="3333FF"/>
                </a:solidFill>
                <a:latin typeface="微軟正黑體" panose="020B0604030504040204" pitchFamily="34" charset="-120"/>
                <a:ea typeface="微軟正黑體" panose="020B0604030504040204" pitchFamily="34" charset="-120"/>
              </a:rPr>
              <a:t>                                                    </a:t>
            </a:r>
            <a:r>
              <a:rPr lang="en-US" altLang="zh-TW" sz="2800" b="1" dirty="0" smtClean="0">
                <a:solidFill>
                  <a:srgbClr val="111C29"/>
                </a:solidFill>
                <a:latin typeface="微軟正黑體" panose="020B0604030504040204" pitchFamily="34" charset="-120"/>
                <a:ea typeface="微軟正黑體" panose="020B0604030504040204" pitchFamily="34" charset="-120"/>
              </a:rPr>
              <a:t>105.11.20</a:t>
            </a:r>
            <a:endParaRPr lang="zh-TW" altLang="en-US" sz="2800" b="1" dirty="0" smtClean="0">
              <a:solidFill>
                <a:srgbClr val="111C29"/>
              </a:solidFill>
              <a:latin typeface="微軟正黑體" panose="020B0604030504040204" pitchFamily="34" charset="-120"/>
              <a:ea typeface="微軟正黑體" panose="020B0604030504040204" pitchFamily="34"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609600"/>
            <a:ext cx="7344816" cy="659160"/>
          </a:xfrm>
        </p:spPr>
        <p:txBody>
          <a:bodyPr/>
          <a:lstStyle/>
          <a:p>
            <a:r>
              <a:rPr lang="zh-TW" altLang="en-US" sz="4000" dirty="0" smtClean="0">
                <a:solidFill>
                  <a:srgbClr val="C00000"/>
                </a:solidFill>
                <a:latin typeface="標楷體" panose="03000509000000000000" pitchFamily="65" charset="-120"/>
                <a:ea typeface="標楷體" panose="03000509000000000000" pitchFamily="65" charset="-120"/>
              </a:rPr>
              <a:t>☎</a:t>
            </a:r>
            <a:r>
              <a:rPr lang="zh-TW" altLang="en-US" sz="4000" b="1" dirty="0" smtClean="0">
                <a:solidFill>
                  <a:srgbClr val="C00000"/>
                </a:solidFill>
                <a:latin typeface="標楷體" panose="03000509000000000000" pitchFamily="65" charset="-120"/>
                <a:ea typeface="標楷體" panose="03000509000000000000" pitchFamily="65" charset="-120"/>
              </a:rPr>
              <a:t>男孩的依賴</a:t>
            </a:r>
            <a:r>
              <a:rPr lang="zh-TW" altLang="en-US" sz="4000" b="1" dirty="0">
                <a:solidFill>
                  <a:srgbClr val="C00000"/>
                </a:solidFill>
                <a:latin typeface="標楷體" panose="03000509000000000000" pitchFamily="65" charset="-120"/>
                <a:ea typeface="標楷體" panose="03000509000000000000" pitchFamily="65" charset="-120"/>
              </a:rPr>
              <a:t>需求被</a:t>
            </a:r>
            <a:r>
              <a:rPr lang="zh-TW" altLang="en-US" sz="4000" b="1" dirty="0" smtClean="0">
                <a:solidFill>
                  <a:srgbClr val="C00000"/>
                </a:solidFill>
                <a:latin typeface="標楷體" panose="03000509000000000000" pitchFamily="65" charset="-120"/>
                <a:ea typeface="標楷體" panose="03000509000000000000" pitchFamily="65" charset="-120"/>
              </a:rPr>
              <a:t>干擾的因應</a:t>
            </a:r>
            <a:endParaRPr lang="zh-TW" altLang="en-US" sz="4000" dirty="0"/>
          </a:p>
        </p:txBody>
      </p:sp>
      <p:sp>
        <p:nvSpPr>
          <p:cNvPr id="3" name="內容版面配置區 2"/>
          <p:cNvSpPr>
            <a:spLocks noGrp="1"/>
          </p:cNvSpPr>
          <p:nvPr>
            <p:ph idx="1"/>
          </p:nvPr>
        </p:nvSpPr>
        <p:spPr>
          <a:xfrm>
            <a:off x="179512" y="1556792"/>
            <a:ext cx="8712968" cy="4463008"/>
          </a:xfrm>
        </p:spPr>
        <p:txBody>
          <a:bodyPr/>
          <a:lstStyle/>
          <a:p>
            <a:pPr marL="895350" lvl="1" indent="-438150" fontAlgn="auto">
              <a:lnSpc>
                <a:spcPts val="4800"/>
              </a:lnSpc>
              <a:spcBef>
                <a:spcPts val="0"/>
              </a:spcBef>
              <a:spcAft>
                <a:spcPts val="0"/>
              </a:spcAft>
              <a:buNone/>
            </a:pPr>
            <a:r>
              <a:rPr lang="en-US" altLang="zh-TW" sz="4000" b="1" dirty="0" smtClean="0">
                <a:latin typeface="標楷體" panose="03000509000000000000" pitchFamily="65" charset="-120"/>
                <a:ea typeface="標楷體" panose="03000509000000000000" pitchFamily="65" charset="-120"/>
              </a:rPr>
              <a:t>1</a:t>
            </a:r>
            <a:r>
              <a:rPr lang="en-US" altLang="zh-TW" sz="4000" b="1" dirty="0">
                <a:latin typeface="標楷體" panose="03000509000000000000" pitchFamily="65" charset="-120"/>
                <a:ea typeface="標楷體" panose="03000509000000000000" pitchFamily="65" charset="-120"/>
              </a:rPr>
              <a:t>.</a:t>
            </a:r>
            <a:r>
              <a:rPr lang="zh-TW" altLang="en-US" sz="4000" b="1" dirty="0">
                <a:solidFill>
                  <a:srgbClr val="FF0000"/>
                </a:solidFill>
                <a:latin typeface="標楷體" panose="03000509000000000000" pitchFamily="65" charset="-120"/>
                <a:ea typeface="標楷體" panose="03000509000000000000" pitchFamily="65" charset="-120"/>
              </a:rPr>
              <a:t>發展同性戀：</a:t>
            </a:r>
            <a:r>
              <a:rPr lang="zh-TW" altLang="en-US" sz="4000" b="1" dirty="0">
                <a:latin typeface="標楷體" panose="03000509000000000000" pitchFamily="65" charset="-120"/>
                <a:ea typeface="標楷體" panose="03000509000000000000" pitchFamily="65" charset="-120"/>
              </a:rPr>
              <a:t>不需把女性當母親，獲得滿足 </a:t>
            </a:r>
            <a:r>
              <a:rPr lang="en-US" altLang="zh-TW" sz="4000" b="1" dirty="0">
                <a:latin typeface="標楷體" panose="03000509000000000000" pitchFamily="65" charset="-120"/>
                <a:ea typeface="標楷體" panose="03000509000000000000" pitchFamily="65" charset="-120"/>
              </a:rPr>
              <a:t>(</a:t>
            </a:r>
            <a:r>
              <a:rPr lang="zh-TW" altLang="en-US" sz="4000" b="1" dirty="0">
                <a:solidFill>
                  <a:srgbClr val="0000FF"/>
                </a:solidFill>
                <a:latin typeface="標楷體" panose="03000509000000000000" pitchFamily="65" charset="-120"/>
                <a:ea typeface="標楷體" panose="03000509000000000000" pitchFamily="65" charset="-120"/>
              </a:rPr>
              <a:t>否認對母親的依賴</a:t>
            </a:r>
            <a:r>
              <a:rPr lang="en-US" altLang="zh-TW" sz="4000" b="1" dirty="0">
                <a:latin typeface="標楷體" panose="03000509000000000000" pitchFamily="65" charset="-120"/>
                <a:ea typeface="標楷體" panose="03000509000000000000" pitchFamily="65" charset="-120"/>
              </a:rPr>
              <a:t>)</a:t>
            </a:r>
            <a:endParaRPr lang="zh-TW" altLang="en-US" sz="4000" b="1" dirty="0">
              <a:latin typeface="標楷體" panose="03000509000000000000" pitchFamily="65" charset="-120"/>
              <a:ea typeface="標楷體" panose="03000509000000000000" pitchFamily="65" charset="-120"/>
            </a:endParaRPr>
          </a:p>
          <a:p>
            <a:pPr marL="895350" lvl="1" indent="-438150" fontAlgn="auto">
              <a:lnSpc>
                <a:spcPts val="4800"/>
              </a:lnSpc>
              <a:spcBef>
                <a:spcPts val="0"/>
              </a:spcBef>
              <a:spcAft>
                <a:spcPts val="0"/>
              </a:spcAft>
              <a:buNone/>
            </a:pPr>
            <a:r>
              <a:rPr lang="en-US" altLang="zh-TW" sz="4000" b="1" dirty="0" smtClean="0">
                <a:latin typeface="標楷體" panose="03000509000000000000" pitchFamily="65" charset="-120"/>
                <a:ea typeface="標楷體" panose="03000509000000000000" pitchFamily="65" charset="-120"/>
              </a:rPr>
              <a:t>2</a:t>
            </a:r>
            <a:r>
              <a:rPr lang="en-US" altLang="zh-TW" sz="4000" b="1" dirty="0">
                <a:latin typeface="標楷體" panose="03000509000000000000" pitchFamily="65" charset="-120"/>
                <a:ea typeface="標楷體" panose="03000509000000000000" pitchFamily="65" charset="-120"/>
              </a:rPr>
              <a:t>.</a:t>
            </a:r>
            <a:r>
              <a:rPr lang="zh-TW" altLang="en-US" sz="4000" b="1" dirty="0">
                <a:solidFill>
                  <a:srgbClr val="FF0000"/>
                </a:solidFill>
                <a:latin typeface="標楷體" panose="03000509000000000000" pitchFamily="65" charset="-120"/>
                <a:ea typeface="標楷體" panose="03000509000000000000" pitchFamily="65" charset="-120"/>
              </a:rPr>
              <a:t>自戀與性關係浮濫的生活形態</a:t>
            </a:r>
            <a:r>
              <a:rPr lang="en-US" altLang="zh-TW" sz="4000" b="1" dirty="0">
                <a:solidFill>
                  <a:srgbClr val="FF0000"/>
                </a:solidFill>
                <a:latin typeface="標楷體" panose="03000509000000000000" pitchFamily="65" charset="-120"/>
                <a:ea typeface="標楷體" panose="03000509000000000000" pitchFamily="65" charset="-120"/>
              </a:rPr>
              <a:t>:</a:t>
            </a:r>
            <a:r>
              <a:rPr lang="zh-TW" altLang="en-US" sz="4000" b="1" dirty="0">
                <a:solidFill>
                  <a:srgbClr val="0000FF"/>
                </a:solidFill>
                <a:latin typeface="標楷體" panose="03000509000000000000" pitchFamily="65" charset="-120"/>
                <a:ea typeface="標楷體" panose="03000509000000000000" pitchFamily="65" charset="-120"/>
              </a:rPr>
              <a:t>經由與女性的表淺關係以報復母親。</a:t>
            </a:r>
          </a:p>
        </p:txBody>
      </p:sp>
    </p:spTree>
    <p:extLst>
      <p:ext uri="{BB962C8B-B14F-4D97-AF65-F5344CB8AC3E}">
        <p14:creationId xmlns:p14="http://schemas.microsoft.com/office/powerpoint/2010/main" val="1240347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8" name="內容版面配置區 2"/>
          <p:cNvSpPr>
            <a:spLocks noGrp="1"/>
          </p:cNvSpPr>
          <p:nvPr>
            <p:ph sz="quarter" idx="1"/>
          </p:nvPr>
        </p:nvSpPr>
        <p:spPr>
          <a:xfrm>
            <a:off x="0" y="0"/>
            <a:ext cx="9144000" cy="6930008"/>
          </a:xfrm>
        </p:spPr>
        <p:txBody>
          <a:bodyPr>
            <a:normAutofit fontScale="96154"/>
          </a:bodyPr>
          <a:lstStyle/>
          <a:p>
            <a:pPr fontAlgn="auto">
              <a:lnSpc>
                <a:spcPct val="120000"/>
              </a:lnSpc>
              <a:spcBef>
                <a:spcPts val="0"/>
              </a:spcBef>
              <a:spcAft>
                <a:spcPts val="0"/>
              </a:spcAft>
            </a:pPr>
            <a:r>
              <a:rPr lang="zh-TW" altLang="en-US" sz="3600" b="1" dirty="0" smtClean="0">
                <a:solidFill>
                  <a:srgbClr val="FF0000"/>
                </a:solidFill>
                <a:latin typeface="微軟正黑體" panose="020B0604030504040204" pitchFamily="34" charset="-120"/>
                <a:ea typeface="微軟正黑體" panose="020B0604030504040204" pitchFamily="34" charset="-120"/>
              </a:rPr>
              <a:t>女孩：</a:t>
            </a:r>
          </a:p>
          <a:p>
            <a:pPr marL="895350" lvl="1" indent="-438150" fontAlgn="auto">
              <a:lnSpc>
                <a:spcPct val="120000"/>
              </a:lnSpc>
              <a:spcBef>
                <a:spcPts val="0"/>
              </a:spcBef>
              <a:spcAft>
                <a:spcPts val="0"/>
              </a:spcAft>
              <a:buFont typeface="Wingdings" pitchFamily="2" charset="2"/>
              <a:buChar char="Ø"/>
            </a:pPr>
            <a:r>
              <a:rPr lang="zh-TW" altLang="en-US" sz="3600" b="1" dirty="0" smtClean="0">
                <a:latin typeface="微軟正黑體" panose="020B0604030504040204" pitchFamily="34" charset="-120"/>
                <a:ea typeface="微軟正黑體" panose="020B0604030504040204" pitchFamily="34" charset="-120"/>
              </a:rPr>
              <a:t>早期的依賴需求受到危險母親的挫敗，因此發展對父親不成熟的性抗爭</a:t>
            </a:r>
            <a:r>
              <a:rPr lang="en-US" altLang="zh-TW" sz="3600" b="1" dirty="0" smtClean="0">
                <a:latin typeface="微軟正黑體" panose="020B0604030504040204" pitchFamily="34" charset="-120"/>
                <a:ea typeface="微軟正黑體" panose="020B0604030504040204" pitchFamily="34" charset="-120"/>
              </a:rPr>
              <a:t> (</a:t>
            </a:r>
            <a:r>
              <a:rPr lang="zh-TW" altLang="en-US" sz="3600" b="1" dirty="0" smtClean="0">
                <a:solidFill>
                  <a:srgbClr val="0000FF"/>
                </a:solidFill>
                <a:latin typeface="微軟正黑體" panose="020B0604030504040204" pitchFamily="34" charset="-120"/>
                <a:ea typeface="微軟正黑體" panose="020B0604030504040204" pitchFamily="34" charset="-120"/>
              </a:rPr>
              <a:t>即：不成熟的戀父）</a:t>
            </a:r>
            <a:r>
              <a:rPr lang="zh-TW" altLang="en-US" sz="3600" b="1" dirty="0" smtClean="0">
                <a:latin typeface="微軟正黑體" panose="020B0604030504040204" pitchFamily="34" charset="-120"/>
                <a:ea typeface="微軟正黑體" panose="020B0604030504040204" pitchFamily="34" charset="-120"/>
              </a:rPr>
              <a:t>作為替代</a:t>
            </a:r>
            <a:r>
              <a:rPr lang="zh-TW" altLang="en-US" sz="3600" b="1" dirty="0">
                <a:latin typeface="微軟正黑體" panose="020B0604030504040204" pitchFamily="34" charset="-120"/>
                <a:ea typeface="微軟正黑體" panose="020B0604030504040204" pitchFamily="34" charset="-120"/>
              </a:rPr>
              <a:t>性</a:t>
            </a:r>
            <a:r>
              <a:rPr lang="zh-TW" altLang="en-US" sz="3600" b="1" dirty="0" smtClean="0">
                <a:latin typeface="微軟正黑體" panose="020B0604030504040204" pitchFamily="34" charset="-120"/>
                <a:ea typeface="微軟正黑體" panose="020B0604030504040204" pitchFamily="34" charset="-120"/>
              </a:rPr>
              <a:t>客體藉以滿足其依賴需求。</a:t>
            </a:r>
            <a:endParaRPr lang="en-US" altLang="zh-TW" sz="3600" b="1" dirty="0" smtClean="0">
              <a:latin typeface="微軟正黑體" panose="020B0604030504040204" pitchFamily="34" charset="-120"/>
              <a:ea typeface="微軟正黑體" panose="020B0604030504040204" pitchFamily="34" charset="-120"/>
            </a:endParaRPr>
          </a:p>
          <a:p>
            <a:pPr marL="895350" lvl="1" indent="-438150" fontAlgn="auto">
              <a:lnSpc>
                <a:spcPct val="120000"/>
              </a:lnSpc>
              <a:spcBef>
                <a:spcPts val="0"/>
              </a:spcBef>
              <a:spcAft>
                <a:spcPts val="0"/>
              </a:spcAft>
              <a:buFont typeface="Wingdings" pitchFamily="2" charset="2"/>
              <a:buChar char="Ø"/>
            </a:pPr>
            <a:r>
              <a:rPr lang="zh-TW" altLang="en-US" sz="3600" b="1" dirty="0" smtClean="0">
                <a:latin typeface="微軟正黑體" panose="020B0604030504040204" pitchFamily="34" charset="-120"/>
                <a:ea typeface="微軟正黑體" panose="020B0604030504040204" pitchFamily="34" charset="-120"/>
              </a:rPr>
              <a:t>但因父母</a:t>
            </a:r>
            <a:r>
              <a:rPr lang="zh-TW" altLang="en-US" sz="3600" b="1" dirty="0">
                <a:latin typeface="微軟正黑體" panose="020B0604030504040204" pitchFamily="34" charset="-120"/>
                <a:ea typeface="微軟正黑體" panose="020B0604030504040204" pitchFamily="34" charset="-120"/>
              </a:rPr>
              <a:t>的親密關係不</a:t>
            </a:r>
            <a:r>
              <a:rPr lang="zh-TW" altLang="en-US" sz="3600" b="1" dirty="0" smtClean="0">
                <a:latin typeface="微軟正黑體" panose="020B0604030504040204" pitchFamily="34" charset="-120"/>
                <a:ea typeface="微軟正黑體" panose="020B0604030504040204" pitchFamily="34" charset="-120"/>
              </a:rPr>
              <a:t>佳，使得父親的形象受到母親攻擊的扭曲，以及孩子投射憤怒到父親身上        使得原本是尋求父親涵容的期待，因而受到影響而失敗。</a:t>
            </a:r>
            <a:endParaRPr lang="en-US" altLang="zh-TW" sz="3600" b="1" dirty="0" smtClean="0">
              <a:latin typeface="微軟正黑體" panose="020B0604030504040204" pitchFamily="34" charset="-120"/>
              <a:ea typeface="微軟正黑體" panose="020B0604030504040204" pitchFamily="34" charset="-120"/>
            </a:endParaRPr>
          </a:p>
          <a:p>
            <a:pPr marL="457200" lvl="1" indent="0" fontAlgn="auto">
              <a:lnSpc>
                <a:spcPct val="120000"/>
              </a:lnSpc>
              <a:spcBef>
                <a:spcPts val="0"/>
              </a:spcBef>
              <a:spcAft>
                <a:spcPts val="0"/>
              </a:spcAft>
              <a:buNone/>
            </a:pPr>
            <a:endParaRPr lang="en-US" altLang="zh-TW" sz="3600" b="1" dirty="0" smtClean="0">
              <a:latin typeface="微軟正黑體" panose="020B0604030504040204" pitchFamily="34" charset="-120"/>
              <a:ea typeface="微軟正黑體" panose="020B0604030504040204" pitchFamily="34" charset="-120"/>
            </a:endParaRPr>
          </a:p>
        </p:txBody>
      </p:sp>
      <p:cxnSp>
        <p:nvCxnSpPr>
          <p:cNvPr id="4" name="直線單箭頭接點 8"/>
          <p:cNvCxnSpPr>
            <a:cxnSpLocks/>
          </p:cNvCxnSpPr>
          <p:nvPr/>
        </p:nvCxnSpPr>
        <p:spPr bwMode="auto">
          <a:xfrm>
            <a:off x="3779912" y="4869160"/>
            <a:ext cx="720080" cy="0"/>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5" name="直線單箭頭接點 8"/>
          <p:cNvCxnSpPr>
            <a:cxnSpLocks/>
          </p:cNvCxnSpPr>
          <p:nvPr/>
        </p:nvCxnSpPr>
        <p:spPr bwMode="auto">
          <a:xfrm>
            <a:off x="3563888" y="5949280"/>
            <a:ext cx="0" cy="576064"/>
          </a:xfrm>
          <a:prstGeom prst="straightConnector1">
            <a:avLst/>
          </a:prstGeom>
          <a:solidFill>
            <a:schemeClr val="accent1"/>
          </a:solidFill>
          <a:ln w="76200" cap="flat" cmpd="sng" algn="ctr">
            <a:solidFill>
              <a:srgbClr val="C00000"/>
            </a:solidFill>
            <a:prstDash val="solid"/>
            <a:round/>
            <a:headEnd type="none" w="med" len="med"/>
            <a:tailEnd type="triangle"/>
          </a:ln>
          <a:effectLst/>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548680"/>
            <a:ext cx="8640960" cy="5471120"/>
          </a:xfrm>
          <a:ln>
            <a:solidFill>
              <a:srgbClr val="C00000"/>
            </a:solidFill>
          </a:ln>
        </p:spPr>
        <p:txBody>
          <a:bodyPr/>
          <a:lstStyle/>
          <a:p>
            <a:pPr>
              <a:lnSpc>
                <a:spcPts val="4800"/>
              </a:lnSpc>
            </a:pPr>
            <a:r>
              <a:rPr lang="zh-TW" altLang="en-US" sz="3600" b="1" dirty="0" smtClean="0">
                <a:latin typeface="微軟正黑體" panose="020B0604030504040204" pitchFamily="34" charset="-120"/>
                <a:ea typeface="微軟正黑體" panose="020B0604030504040204" pitchFamily="34" charset="-120"/>
              </a:rPr>
              <a:t>及長，有這樣遭遇的女孩，可能會藉</a:t>
            </a:r>
            <a:r>
              <a:rPr lang="zh-TW" altLang="en-US" sz="3600" b="1" dirty="0">
                <a:latin typeface="微軟正黑體" panose="020B0604030504040204" pitchFamily="34" charset="-120"/>
                <a:ea typeface="微軟正黑體" panose="020B0604030504040204" pitchFamily="34" charset="-120"/>
              </a:rPr>
              <a:t>由</a:t>
            </a:r>
            <a:r>
              <a:rPr lang="zh-TW" altLang="en-US" sz="3600" b="1" dirty="0">
                <a:solidFill>
                  <a:srgbClr val="FF0000"/>
                </a:solidFill>
                <a:latin typeface="微軟正黑體" panose="020B0604030504040204" pitchFamily="34" charset="-120"/>
                <a:ea typeface="微軟正黑體" panose="020B0604030504040204" pitchFamily="34" charset="-120"/>
              </a:rPr>
              <a:t>異性戀的防衛機制</a:t>
            </a:r>
            <a:r>
              <a:rPr lang="zh-TW" altLang="en-US" sz="3600" b="1" dirty="0">
                <a:latin typeface="微軟正黑體" panose="020B0604030504040204" pitchFamily="34" charset="-120"/>
                <a:ea typeface="微軟正黑體" panose="020B0604030504040204" pitchFamily="34" charset="-120"/>
              </a:rPr>
              <a:t>來對抗其依賴母親的需求，並跳入</a:t>
            </a:r>
            <a:r>
              <a:rPr lang="zh-TW" altLang="en-US" sz="3600" b="1" dirty="0">
                <a:solidFill>
                  <a:srgbClr val="FF0000"/>
                </a:solidFill>
                <a:latin typeface="微軟正黑體" panose="020B0604030504040204" pitchFamily="34" charset="-120"/>
                <a:ea typeface="微軟正黑體" panose="020B0604030504040204" pitchFamily="34" charset="-120"/>
              </a:rPr>
              <a:t>表淺的雜交</a:t>
            </a:r>
            <a:r>
              <a:rPr lang="zh-TW" altLang="en-US" sz="3600" b="1" dirty="0">
                <a:latin typeface="微軟正黑體" panose="020B0604030504040204" pitchFamily="34" charset="-120"/>
                <a:ea typeface="微軟正黑體" panose="020B0604030504040204" pitchFamily="34" charset="-120"/>
              </a:rPr>
              <a:t>以否認其需求、依賴與戀父的愧疚感。或是，變成</a:t>
            </a:r>
            <a:r>
              <a:rPr lang="zh-TW" altLang="en-US" sz="3600" b="1" dirty="0">
                <a:solidFill>
                  <a:srgbClr val="0033CC"/>
                </a:solidFill>
                <a:latin typeface="微軟正黑體" panose="020B0604030504040204" pitchFamily="34" charset="-120"/>
                <a:ea typeface="微軟正黑體" panose="020B0604030504040204" pitchFamily="34" charset="-120"/>
              </a:rPr>
              <a:t>情緒上的受害者 </a:t>
            </a:r>
            <a:r>
              <a:rPr lang="zh-TW" altLang="en-US" sz="3600" b="1" dirty="0">
                <a:latin typeface="微軟正黑體" panose="020B0604030504040204" pitchFamily="34" charset="-120"/>
                <a:ea typeface="微軟正黑體" panose="020B0604030504040204" pitchFamily="34" charset="-120"/>
              </a:rPr>
              <a:t>→ </a:t>
            </a:r>
            <a:r>
              <a:rPr lang="zh-TW" altLang="en-US" sz="3600" b="1" dirty="0">
                <a:solidFill>
                  <a:srgbClr val="FF0000"/>
                </a:solidFill>
                <a:latin typeface="微軟正黑體" panose="020B0604030504040204" pitchFamily="34" charset="-120"/>
                <a:ea typeface="微軟正黑體" panose="020B0604030504040204" pitchFamily="34" charset="-120"/>
              </a:rPr>
              <a:t>強化了被虐性（源自於內化</a:t>
            </a:r>
            <a:r>
              <a:rPr lang="zh-TW" altLang="en-US" sz="3600" b="1" dirty="0" smtClean="0">
                <a:solidFill>
                  <a:srgbClr val="FF0000"/>
                </a:solidFill>
                <a:latin typeface="微軟正黑體" panose="020B0604030504040204" pitchFamily="34" charset="-120"/>
                <a:ea typeface="微軟正黑體" panose="020B0604030504040204" pitchFamily="34" charset="-120"/>
              </a:rPr>
              <a:t>的懲罰性</a:t>
            </a:r>
            <a:r>
              <a:rPr lang="zh-TW" altLang="en-US" sz="3600" b="1" dirty="0">
                <a:solidFill>
                  <a:srgbClr val="FF0000"/>
                </a:solidFill>
                <a:latin typeface="微軟正黑體" panose="020B0604030504040204" pitchFamily="34" charset="-120"/>
                <a:ea typeface="微軟正黑體" panose="020B0604030504040204" pitchFamily="34" charset="-120"/>
              </a:rPr>
              <a:t>母親形象</a:t>
            </a:r>
            <a:r>
              <a:rPr lang="en-US" altLang="zh-TW" sz="3600" b="1" dirty="0">
                <a:solidFill>
                  <a:srgbClr val="FF0000"/>
                </a:solidFill>
                <a:latin typeface="微軟正黑體" panose="020B0604030504040204" pitchFamily="34" charset="-120"/>
                <a:ea typeface="微軟正黑體" panose="020B0604030504040204" pitchFamily="34" charset="-120"/>
              </a:rPr>
              <a:t>-</a:t>
            </a:r>
            <a:r>
              <a:rPr lang="zh-TW" altLang="en-US" sz="3600" b="1" dirty="0">
                <a:solidFill>
                  <a:srgbClr val="FF0000"/>
                </a:solidFill>
                <a:latin typeface="微軟正黑體" panose="020B0604030504040204" pitchFamily="34" charset="-120"/>
                <a:ea typeface="微軟正黑體" panose="020B0604030504040204" pitchFamily="34" charset="-120"/>
              </a:rPr>
              <a:t>即</a:t>
            </a:r>
            <a:r>
              <a:rPr lang="en-US" altLang="zh-TW" sz="3600" b="1" dirty="0">
                <a:solidFill>
                  <a:srgbClr val="FF0000"/>
                </a:solidFill>
                <a:latin typeface="Calibri" panose="020F0502020204030204" pitchFamily="34" charset="0"/>
                <a:ea typeface="微軟正黑體" panose="020B0604030504040204" pitchFamily="34" charset="-120"/>
                <a:cs typeface="Calibri" panose="020F0502020204030204" pitchFamily="34" charset="0"/>
              </a:rPr>
              <a:t>Fairbairn</a:t>
            </a:r>
            <a:r>
              <a:rPr lang="zh-TW" altLang="en-US" sz="3600" b="1" dirty="0">
                <a:solidFill>
                  <a:srgbClr val="FF0000"/>
                </a:solidFill>
                <a:latin typeface="Calibri" panose="020F0502020204030204" pitchFamily="34" charset="0"/>
                <a:ea typeface="微軟正黑體" panose="020B0604030504040204" pitchFamily="34" charset="-120"/>
                <a:cs typeface="Calibri" panose="020F0502020204030204" pitchFamily="34" charset="0"/>
              </a:rPr>
              <a:t>的</a:t>
            </a:r>
            <a:r>
              <a:rPr lang="en-US" altLang="zh-TW" sz="3600" b="1" dirty="0">
                <a:solidFill>
                  <a:srgbClr val="FF0000"/>
                </a:solidFill>
                <a:latin typeface="Calibri" panose="020F0502020204030204" pitchFamily="34" charset="0"/>
                <a:ea typeface="微軟正黑體" panose="020B0604030504040204" pitchFamily="34" charset="-120"/>
                <a:cs typeface="Calibri" panose="020F0502020204030204" pitchFamily="34" charset="0"/>
              </a:rPr>
              <a:t>rejecting </a:t>
            </a:r>
            <a:r>
              <a:rPr lang="en-US" altLang="zh-TW" sz="3600" b="1" dirty="0" smtClean="0">
                <a:solidFill>
                  <a:srgbClr val="FF0000"/>
                </a:solidFill>
                <a:latin typeface="Calibri" panose="020F0502020204030204" pitchFamily="34" charset="0"/>
                <a:ea typeface="微軟正黑體" panose="020B0604030504040204" pitchFamily="34" charset="-120"/>
                <a:cs typeface="Calibri" panose="020F0502020204030204" pitchFamily="34" charset="0"/>
              </a:rPr>
              <a:t>object-</a:t>
            </a:r>
            <a:r>
              <a:rPr lang="en-US" altLang="zh-TW" sz="3600" b="1" dirty="0" err="1" smtClean="0">
                <a:solidFill>
                  <a:srgbClr val="FF0000"/>
                </a:solidFill>
                <a:latin typeface="Calibri" panose="020F0502020204030204" pitchFamily="34" charset="0"/>
                <a:ea typeface="微軟正黑體" panose="020B0604030504040204" pitchFamily="34" charset="-120"/>
                <a:cs typeface="Calibri" panose="020F0502020204030204" pitchFamily="34" charset="0"/>
              </a:rPr>
              <a:t>antilibidinal</a:t>
            </a:r>
            <a:r>
              <a:rPr lang="en-US" altLang="zh-TW" sz="3600" b="1" dirty="0" smtClean="0">
                <a:solidFill>
                  <a:srgbClr val="FF0000"/>
                </a:solidFill>
                <a:latin typeface="Calibri" panose="020F0502020204030204" pitchFamily="34" charset="0"/>
                <a:ea typeface="微軟正黑體" panose="020B0604030504040204" pitchFamily="34" charset="-120"/>
                <a:cs typeface="Calibri" panose="020F0502020204030204" pitchFamily="34" charset="0"/>
              </a:rPr>
              <a:t> </a:t>
            </a:r>
            <a:r>
              <a:rPr lang="en-US" altLang="zh-TW" sz="3600" b="1" dirty="0">
                <a:solidFill>
                  <a:srgbClr val="FF0000"/>
                </a:solidFill>
                <a:latin typeface="Calibri" panose="020F0502020204030204" pitchFamily="34" charset="0"/>
                <a:ea typeface="微軟正黑體" panose="020B0604030504040204" pitchFamily="34" charset="-120"/>
                <a:cs typeface="Calibri" panose="020F0502020204030204" pitchFamily="34" charset="0"/>
              </a:rPr>
              <a:t>ego</a:t>
            </a:r>
            <a:r>
              <a:rPr lang="en-US" altLang="zh-TW" sz="3600" b="1" dirty="0">
                <a:solidFill>
                  <a:srgbClr val="FF0000"/>
                </a:solidFill>
                <a:latin typeface="微軟正黑體" panose="020B0604030504040204" pitchFamily="34" charset="-120"/>
                <a:ea typeface="微軟正黑體" panose="020B0604030504040204" pitchFamily="34" charset="-120"/>
              </a:rPr>
              <a:t>)</a:t>
            </a:r>
            <a:r>
              <a:rPr lang="zh-TW" altLang="en-US" sz="3600" b="1" dirty="0">
                <a:solidFill>
                  <a:srgbClr val="0000FF"/>
                </a:solidFill>
                <a:latin typeface="微軟正黑體" panose="020B0604030504040204" pitchFamily="34" charset="-120"/>
                <a:ea typeface="微軟正黑體" panose="020B0604030504040204" pitchFamily="34" charset="-120"/>
              </a:rPr>
              <a:t> </a:t>
            </a:r>
            <a:endParaRPr lang="en-US" altLang="zh-TW" sz="3600" b="1" dirty="0">
              <a:solidFill>
                <a:srgbClr val="0000FF"/>
              </a:solidFill>
              <a:latin typeface="微軟正黑體" panose="020B0604030504040204" pitchFamily="34" charset="-120"/>
              <a:ea typeface="微軟正黑體" panose="020B0604030504040204" pitchFamily="34" charset="-120"/>
            </a:endParaRPr>
          </a:p>
          <a:p>
            <a:endParaRPr lang="zh-TW" altLang="en-US" dirty="0"/>
          </a:p>
        </p:txBody>
      </p:sp>
    </p:spTree>
    <p:extLst>
      <p:ext uri="{BB962C8B-B14F-4D97-AF65-F5344CB8AC3E}">
        <p14:creationId xmlns:p14="http://schemas.microsoft.com/office/powerpoint/2010/main" val="2827560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2" name="內容版面配置區 2"/>
          <p:cNvSpPr>
            <a:spLocks noGrp="1"/>
          </p:cNvSpPr>
          <p:nvPr>
            <p:ph sz="quarter" idx="1"/>
          </p:nvPr>
        </p:nvSpPr>
        <p:spPr>
          <a:xfrm>
            <a:off x="0" y="116632"/>
            <a:ext cx="9144000" cy="6192688"/>
          </a:xfrm>
        </p:spPr>
        <p:txBody>
          <a:bodyPr>
            <a:normAutofit fontScale="95000"/>
          </a:bodyPr>
          <a:lstStyle/>
          <a:p>
            <a:pPr>
              <a:lnSpc>
                <a:spcPct val="120000"/>
              </a:lnSpc>
              <a:spcBef>
                <a:spcPts val="0"/>
              </a:spcBef>
            </a:pPr>
            <a:r>
              <a:rPr lang="zh-TW" altLang="en-US" sz="3600" b="1" dirty="0" smtClean="0">
                <a:latin typeface="微軟正黑體" panose="020B0604030504040204" pitchFamily="34" charset="-120"/>
                <a:ea typeface="微軟正黑體" panose="020B0604030504040204" pitchFamily="34" charset="-120"/>
              </a:rPr>
              <a:t>其他尋求解決的方式包括：</a:t>
            </a:r>
            <a:endParaRPr lang="en-US" altLang="zh-TW" sz="3600" b="1" dirty="0" smtClean="0">
              <a:latin typeface="微軟正黑體" panose="020B0604030504040204" pitchFamily="34" charset="-120"/>
              <a:ea typeface="微軟正黑體" panose="020B0604030504040204" pitchFamily="34" charset="-120"/>
            </a:endParaRPr>
          </a:p>
          <a:p>
            <a:pPr lvl="1">
              <a:lnSpc>
                <a:spcPct val="120000"/>
              </a:lnSpc>
              <a:spcBef>
                <a:spcPts val="0"/>
              </a:spcBef>
            </a:pPr>
            <a:r>
              <a:rPr lang="zh-TW" altLang="en-US" sz="3600" b="1" dirty="0" smtClean="0">
                <a:solidFill>
                  <a:srgbClr val="006699"/>
                </a:solidFill>
                <a:latin typeface="微軟正黑體" panose="020B0604030504040204" pitchFamily="34" charset="-120"/>
                <a:ea typeface="微軟正黑體" panose="020B0604030504040204" pitchFamily="34" charset="-120"/>
                <a:cs typeface="Times New Roman" pitchFamily="18" charset="0"/>
                <a:sym typeface="Wingdings 2"/>
              </a:rPr>
              <a:t></a:t>
            </a:r>
            <a:r>
              <a:rPr lang="zh-TW" altLang="en-US" sz="3600" b="1" dirty="0" smtClean="0">
                <a:solidFill>
                  <a:srgbClr val="006699"/>
                </a:solidFill>
                <a:latin typeface="微軟正黑體" panose="020B0604030504040204" pitchFamily="34" charset="-120"/>
                <a:ea typeface="微軟正黑體" panose="020B0604030504040204" pitchFamily="34" charset="-120"/>
                <a:cs typeface="Times New Roman" pitchFamily="18" charset="0"/>
              </a:rPr>
              <a:t>拒絕異性戀 </a:t>
            </a:r>
            <a:r>
              <a:rPr lang="en-US" altLang="zh-TW" sz="3600" b="1" dirty="0" smtClean="0">
                <a:solidFill>
                  <a:srgbClr val="006699"/>
                </a:solidFill>
                <a:latin typeface="微軟正黑體" panose="020B0604030504040204" pitchFamily="34" charset="-120"/>
                <a:ea typeface="微軟正黑體" panose="020B0604030504040204" pitchFamily="34" charset="-120"/>
                <a:cs typeface="Times New Roman" pitchFamily="18" charset="0"/>
              </a:rPr>
              <a:t>(</a:t>
            </a:r>
            <a:r>
              <a:rPr lang="en-US" altLang="zh-TW" sz="3200" b="1" dirty="0" smtClean="0">
                <a:solidFill>
                  <a:srgbClr val="006699"/>
                </a:solidFill>
                <a:latin typeface="Calibri" pitchFamily="34" charset="0"/>
                <a:ea typeface="微軟正黑體" panose="020B0604030504040204" pitchFamily="34" charset="-120"/>
                <a:cs typeface="Times New Roman" pitchFamily="18" charset="0"/>
              </a:rPr>
              <a:t>a renunciation of heterosexuality</a:t>
            </a:r>
            <a:r>
              <a:rPr lang="en-US" altLang="zh-TW" sz="3600" b="1" dirty="0" smtClean="0">
                <a:solidFill>
                  <a:srgbClr val="006699"/>
                </a:solidFill>
                <a:latin typeface="微軟正黑體" panose="020B0604030504040204" pitchFamily="34" charset="-120"/>
                <a:ea typeface="微軟正黑體" panose="020B0604030504040204" pitchFamily="34" charset="-120"/>
                <a:cs typeface="Times New Roman" pitchFamily="18" charset="0"/>
              </a:rPr>
              <a:t>)</a:t>
            </a:r>
            <a:r>
              <a:rPr lang="zh-TW" altLang="en-US" sz="3200" b="1" dirty="0">
                <a:solidFill>
                  <a:srgbClr val="C00000"/>
                </a:solidFill>
                <a:latin typeface="微軟正黑體" panose="020B0604030504040204" pitchFamily="34" charset="-120"/>
                <a:ea typeface="微軟正黑體" panose="020B0604030504040204" pitchFamily="34" charset="-120"/>
                <a:cs typeface="Times New Roman" pitchFamily="18" charset="0"/>
              </a:rPr>
              <a:t> （</a:t>
            </a:r>
            <a:r>
              <a:rPr lang="zh-TW" altLang="en-US" sz="3200" b="1" dirty="0" smtClean="0">
                <a:solidFill>
                  <a:srgbClr val="C00000"/>
                </a:solidFill>
                <a:latin typeface="微軟正黑體" panose="020B0604030504040204" pitchFamily="34" charset="-120"/>
                <a:ea typeface="微軟正黑體" panose="020B0604030504040204" pitchFamily="34" charset="-120"/>
                <a:cs typeface="Times New Roman" pitchFamily="18" charset="0"/>
              </a:rPr>
              <a:t>強烈</a:t>
            </a:r>
            <a:r>
              <a:rPr lang="zh-TW" altLang="en-US" sz="3200" b="1" dirty="0">
                <a:solidFill>
                  <a:srgbClr val="C00000"/>
                </a:solidFill>
                <a:latin typeface="微軟正黑體" panose="020B0604030504040204" pitchFamily="34" charset="-120"/>
                <a:ea typeface="微軟正黑體" panose="020B0604030504040204" pitchFamily="34" charset="-120"/>
                <a:cs typeface="Times New Roman" pitchFamily="18" charset="0"/>
              </a:rPr>
              <a:t>的</a:t>
            </a:r>
            <a:r>
              <a:rPr lang="zh-TW" altLang="en-US" sz="3200" b="1" dirty="0" smtClean="0">
                <a:solidFill>
                  <a:srgbClr val="C00000"/>
                </a:solidFill>
                <a:latin typeface="微軟正黑體" panose="020B0604030504040204" pitchFamily="34" charset="-120"/>
                <a:ea typeface="微軟正黑體" panose="020B0604030504040204" pitchFamily="34" charset="-120"/>
                <a:cs typeface="Times New Roman" pitchFamily="18" charset="0"/>
              </a:rPr>
              <a:t>戀父挫敗與失落）</a:t>
            </a:r>
            <a:endParaRPr lang="en-US" altLang="zh-TW" sz="3200" b="1" dirty="0" smtClean="0">
              <a:solidFill>
                <a:srgbClr val="C00000"/>
              </a:solidFill>
              <a:latin typeface="微軟正黑體" panose="020B0604030504040204" pitchFamily="34" charset="-120"/>
              <a:ea typeface="微軟正黑體" panose="020B0604030504040204" pitchFamily="34" charset="-120"/>
              <a:cs typeface="Times New Roman" pitchFamily="18" charset="0"/>
            </a:endParaRPr>
          </a:p>
          <a:p>
            <a:pPr lvl="1">
              <a:lnSpc>
                <a:spcPct val="120000"/>
              </a:lnSpc>
              <a:spcBef>
                <a:spcPts val="0"/>
              </a:spcBef>
            </a:pPr>
            <a:r>
              <a:rPr lang="zh-TW" altLang="en-US" sz="3600" b="1" dirty="0" smtClean="0">
                <a:solidFill>
                  <a:srgbClr val="0070C0"/>
                </a:solidFill>
                <a:latin typeface="微軟正黑體" panose="020B0604030504040204" pitchFamily="34" charset="-120"/>
                <a:ea typeface="微軟正黑體" panose="020B0604030504040204" pitchFamily="34" charset="-120"/>
                <a:sym typeface="Wingdings 2"/>
              </a:rPr>
              <a:t></a:t>
            </a:r>
            <a:r>
              <a:rPr lang="zh-TW" altLang="en-US" sz="3600" b="1" dirty="0" smtClean="0">
                <a:solidFill>
                  <a:srgbClr val="0070C0"/>
                </a:solidFill>
                <a:latin typeface="微軟正黑體" panose="020B0604030504040204" pitchFamily="34" charset="-120"/>
                <a:ea typeface="微軟正黑體" panose="020B0604030504040204" pitchFamily="34" charset="-120"/>
              </a:rPr>
              <a:t>從理想化的母親意象</a:t>
            </a:r>
            <a:r>
              <a:rPr lang="zh-TW" altLang="en-US" sz="3600" b="1" dirty="0" smtClean="0">
                <a:latin typeface="微軟正黑體" panose="020B0604030504040204" pitchFamily="34" charset="-120"/>
                <a:ea typeface="微軟正黑體" panose="020B0604030504040204" pitchFamily="34" charset="-120"/>
              </a:rPr>
              <a:t>來尋求需求的滿足，而此理想化的母親意象是來自於「危險的母親意象」所分裂出來的（即：</a:t>
            </a:r>
            <a:r>
              <a:rPr lang="en-US" altLang="zh-TW" sz="3600" b="1" dirty="0" smtClean="0">
                <a:solidFill>
                  <a:srgbClr val="FF0000"/>
                </a:solidFill>
                <a:latin typeface="微軟正黑體" panose="020B0604030504040204" pitchFamily="34" charset="-120"/>
                <a:ea typeface="微軟正黑體" panose="020B0604030504040204" pitchFamily="34" charset="-120"/>
              </a:rPr>
              <a:t>Fairbairn</a:t>
            </a:r>
            <a:r>
              <a:rPr lang="zh-TW" altLang="en-US" sz="3600" b="1" dirty="0" smtClean="0">
                <a:solidFill>
                  <a:srgbClr val="FF0000"/>
                </a:solidFill>
                <a:latin typeface="微軟正黑體" panose="020B0604030504040204" pitchFamily="34" charset="-120"/>
                <a:ea typeface="微軟正黑體" panose="020B0604030504040204" pitchFamily="34" charset="-120"/>
              </a:rPr>
              <a:t>的「內在壞客體」的分裂</a:t>
            </a:r>
            <a:r>
              <a:rPr lang="en-US" altLang="zh-TW" sz="3600" b="1" dirty="0" smtClean="0">
                <a:solidFill>
                  <a:srgbClr val="FF0000"/>
                </a:solidFill>
                <a:latin typeface="微軟正黑體" panose="020B0604030504040204" pitchFamily="34" charset="-120"/>
                <a:ea typeface="微軟正黑體" panose="020B0604030504040204" pitchFamily="34" charset="-120"/>
              </a:rPr>
              <a:t>-</a:t>
            </a:r>
            <a:r>
              <a:rPr lang="en-US" altLang="zh-TW" sz="3200" b="1" dirty="0" smtClean="0">
                <a:solidFill>
                  <a:srgbClr val="FF0000"/>
                </a:solidFill>
                <a:latin typeface="微軟正黑體" panose="020B0604030504040204" pitchFamily="34" charset="-120"/>
                <a:ea typeface="微軟正黑體" panose="020B0604030504040204" pitchFamily="34" charset="-120"/>
              </a:rPr>
              <a:t>rejecting object / exciting object</a:t>
            </a:r>
            <a:r>
              <a:rPr lang="en-US" altLang="zh-TW" sz="3600" b="1" dirty="0" smtClean="0">
                <a:solidFill>
                  <a:srgbClr val="FF0000"/>
                </a:solidFill>
                <a:latin typeface="微軟正黑體" panose="020B0604030504040204" pitchFamily="34" charset="-120"/>
                <a:ea typeface="微軟正黑體" panose="020B0604030504040204" pitchFamily="34" charset="-120"/>
              </a:rPr>
              <a:t>)</a:t>
            </a:r>
            <a:r>
              <a:rPr lang="zh-TW" altLang="en-US" sz="3600" b="1" dirty="0" smtClean="0">
                <a:latin typeface="微軟正黑體" panose="020B0604030504040204" pitchFamily="34" charset="-120"/>
                <a:ea typeface="微軟正黑體" panose="020B0604030504040204" pitchFamily="34" charset="-120"/>
              </a:rPr>
              <a:t>，他們從具有理想化但只是部份的母親形象的女性關係中尋求滿足。</a:t>
            </a:r>
          </a:p>
          <a:p>
            <a:pPr fontAlgn="auto">
              <a:lnSpc>
                <a:spcPct val="120000"/>
              </a:lnSpc>
              <a:spcBef>
                <a:spcPts val="0"/>
              </a:spcBef>
              <a:spcAft>
                <a:spcPts val="0"/>
              </a:spcAft>
            </a:pPr>
            <a:endParaRPr lang="en-US" altLang="zh-TW" sz="2000" dirty="0" smtClean="0">
              <a:latin typeface="+mn-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6" name="標題 1"/>
          <p:cNvSpPr>
            <a:spLocks noGrp="1"/>
          </p:cNvSpPr>
          <p:nvPr>
            <p:ph type="title"/>
          </p:nvPr>
        </p:nvSpPr>
        <p:spPr>
          <a:xfrm>
            <a:off x="467544" y="188640"/>
            <a:ext cx="8208912" cy="587152"/>
          </a:xfrm>
        </p:spPr>
        <p:txBody>
          <a:bodyPr/>
          <a:lstStyle/>
          <a:p>
            <a:r>
              <a:rPr lang="en-US" altLang="zh-TW" sz="4000" b="1" dirty="0" smtClean="0">
                <a:solidFill>
                  <a:srgbClr val="FF0000"/>
                </a:solidFill>
                <a:latin typeface="微軟正黑體" panose="020B0604030504040204" pitchFamily="34" charset="-120"/>
                <a:ea typeface="微軟正黑體" panose="020B0604030504040204" pitchFamily="34" charset="-120"/>
              </a:rPr>
              <a:t>BPD</a:t>
            </a:r>
            <a:r>
              <a:rPr lang="zh-TW" altLang="en-US" sz="4000" b="1" dirty="0" smtClean="0">
                <a:solidFill>
                  <a:srgbClr val="FF0000"/>
                </a:solidFill>
                <a:latin typeface="微軟正黑體" panose="020B0604030504040204" pitchFamily="34" charset="-120"/>
                <a:ea typeface="微軟正黑體" panose="020B0604030504040204" pitchFamily="34" charset="-120"/>
              </a:rPr>
              <a:t>案主困擾的客體關係</a:t>
            </a:r>
            <a:endParaRPr lang="zh-TW" altLang="en-US" sz="4000" b="1" dirty="0">
              <a:solidFill>
                <a:srgbClr val="FF0000"/>
              </a:solidFill>
              <a:latin typeface="微軟正黑體" panose="020B0604030504040204" pitchFamily="34" charset="-120"/>
              <a:ea typeface="微軟正黑體" panose="020B0604030504040204" pitchFamily="34" charset="-120"/>
            </a:endParaRPr>
          </a:p>
        </p:txBody>
      </p:sp>
      <p:sp>
        <p:nvSpPr>
          <p:cNvPr id="1048677" name="內容版面配置區 2"/>
          <p:cNvSpPr>
            <a:spLocks noGrp="1"/>
          </p:cNvSpPr>
          <p:nvPr>
            <p:ph sz="quarter" idx="1"/>
          </p:nvPr>
        </p:nvSpPr>
        <p:spPr>
          <a:xfrm>
            <a:off x="251520" y="1052736"/>
            <a:ext cx="8640960" cy="5616624"/>
          </a:xfrm>
        </p:spPr>
        <p:txBody>
          <a:bodyPr>
            <a:noAutofit/>
          </a:bodyPr>
          <a:lstStyle/>
          <a:p>
            <a:pPr fontAlgn="auto">
              <a:lnSpc>
                <a:spcPts val="4000"/>
              </a:lnSpc>
              <a:spcBef>
                <a:spcPts val="0"/>
              </a:spcBef>
              <a:spcAft>
                <a:spcPts val="0"/>
              </a:spcAft>
            </a:pPr>
            <a:r>
              <a:rPr lang="en-US" altLang="zh-TW" b="1" dirty="0">
                <a:solidFill>
                  <a:schemeClr val="tx1"/>
                </a:solidFill>
                <a:latin typeface="微軟正黑體" panose="020B0604030504040204" pitchFamily="34" charset="-120"/>
                <a:ea typeface="微軟正黑體" panose="020B0604030504040204" pitchFamily="34" charset="-120"/>
              </a:rPr>
              <a:t>BPD</a:t>
            </a:r>
            <a:r>
              <a:rPr lang="zh-TW" altLang="en-US" b="1" dirty="0">
                <a:solidFill>
                  <a:schemeClr val="tx1"/>
                </a:solidFill>
                <a:latin typeface="微軟正黑體" panose="020B0604030504040204" pitchFamily="34" charset="-120"/>
                <a:ea typeface="微軟正黑體" panose="020B0604030504040204" pitchFamily="34" charset="-120"/>
              </a:rPr>
              <a:t>案主</a:t>
            </a:r>
            <a:r>
              <a:rPr lang="zh-TW" altLang="en-US" b="1" dirty="0" smtClean="0">
                <a:solidFill>
                  <a:schemeClr val="tx1"/>
                </a:solidFill>
                <a:latin typeface="微軟正黑體" panose="020B0604030504040204" pitchFamily="34" charset="-120"/>
                <a:ea typeface="微軟正黑體" panose="020B0604030504040204" pitchFamily="34" charset="-120"/>
              </a:rPr>
              <a:t>因</a:t>
            </a:r>
            <a:r>
              <a:rPr lang="zh-TW" altLang="en-US" b="1" dirty="0" smtClean="0">
                <a:latin typeface="微軟正黑體" panose="020B0604030504040204" pitchFamily="34" charset="-120"/>
                <a:ea typeface="微軟正黑體" panose="020B0604030504040204" pitchFamily="34" charset="-120"/>
              </a:rPr>
              <a:t>為生命早期經驗到攻擊和挫折的經驗，而有強烈不舒服的感受，但卻</a:t>
            </a:r>
            <a:r>
              <a:rPr lang="zh-TW" altLang="en-US" b="1" dirty="0" smtClean="0">
                <a:solidFill>
                  <a:srgbClr val="0033CC"/>
                </a:solidFill>
                <a:latin typeface="微軟正黑體" panose="020B0604030504040204" pitchFamily="34" charset="-120"/>
                <a:ea typeface="微軟正黑體" panose="020B0604030504040204" pitchFamily="34" charset="-120"/>
              </a:rPr>
              <a:t>無法整合</a:t>
            </a:r>
            <a:r>
              <a:rPr lang="zh-TW" altLang="en-US" b="1" dirty="0" smtClean="0">
                <a:latin typeface="微軟正黑體" panose="020B0604030504040204" pitchFamily="34" charset="-120"/>
                <a:ea typeface="微軟正黑體" panose="020B0604030504040204" pitchFamily="34" charset="-120"/>
              </a:rPr>
              <a:t>這些感受，也</a:t>
            </a:r>
            <a:r>
              <a:rPr lang="zh-TW" altLang="en-US" b="1" dirty="0" smtClean="0">
                <a:solidFill>
                  <a:srgbClr val="006699"/>
                </a:solidFill>
                <a:latin typeface="微軟正黑體" panose="020B0604030504040204" pitchFamily="34" charset="-120"/>
                <a:ea typeface="微軟正黑體" panose="020B0604030504040204" pitchFamily="34" charset="-120"/>
              </a:rPr>
              <a:t>無法整合</a:t>
            </a:r>
            <a:r>
              <a:rPr lang="en-US" altLang="zh-TW" b="1" dirty="0" smtClean="0">
                <a:solidFill>
                  <a:srgbClr val="006699"/>
                </a:solidFill>
                <a:latin typeface="微軟正黑體" panose="020B0604030504040204" pitchFamily="34" charset="-120"/>
                <a:ea typeface="微軟正黑體" panose="020B0604030504040204" pitchFamily="34" charset="-120"/>
              </a:rPr>
              <a:t>good and bad </a:t>
            </a:r>
            <a:r>
              <a:rPr lang="zh-TW" altLang="en-US" b="1" dirty="0" smtClean="0">
                <a:solidFill>
                  <a:srgbClr val="006699"/>
                </a:solidFill>
                <a:latin typeface="微軟正黑體" panose="020B0604030504040204" pitchFamily="34" charset="-120"/>
                <a:ea typeface="微軟正黑體" panose="020B0604030504040204" pitchFamily="34" charset="-120"/>
              </a:rPr>
              <a:t>自體及客體意象     </a:t>
            </a:r>
            <a:r>
              <a:rPr lang="zh-TW" altLang="en-US" b="1" dirty="0" smtClean="0">
                <a:solidFill>
                  <a:srgbClr val="0033CC"/>
                </a:solidFill>
                <a:latin typeface="微軟正黑體" panose="020B0604030504040204" pitchFamily="34" charset="-120"/>
                <a:ea typeface="微軟正黑體" panose="020B0604030504040204" pitchFamily="34" charset="-120"/>
                <a:cs typeface="Times New Roman" pitchFamily="18" charset="0"/>
              </a:rPr>
              <a:t>整體的客體關係</a:t>
            </a:r>
            <a:r>
              <a:rPr lang="zh-TW" altLang="en-US" b="1" dirty="0" smtClean="0">
                <a:latin typeface="微軟正黑體" panose="020B0604030504040204" pitchFamily="34" charset="-120"/>
                <a:ea typeface="微軟正黑體" panose="020B0604030504040204" pitchFamily="34" charset="-120"/>
                <a:cs typeface="Times New Roman" pitchFamily="18" charset="0"/>
              </a:rPr>
              <a:t>及</a:t>
            </a:r>
            <a:r>
              <a:rPr lang="zh-TW" altLang="en-US" b="1" dirty="0" smtClean="0">
                <a:solidFill>
                  <a:srgbClr val="0033CC"/>
                </a:solidFill>
                <a:latin typeface="微軟正黑體" panose="020B0604030504040204" pitchFamily="34" charset="-120"/>
                <a:ea typeface="微軟正黑體" panose="020B0604030504040204" pitchFamily="34" charset="-120"/>
                <a:cs typeface="Times New Roman" pitchFamily="18" charset="0"/>
              </a:rPr>
              <a:t>客體恆常性發展失敗</a:t>
            </a:r>
            <a:r>
              <a:rPr lang="zh-TW" altLang="en-US" b="1" dirty="0" smtClean="0">
                <a:latin typeface="微軟正黑體" panose="020B0604030504040204" pitchFamily="34" charset="-120"/>
                <a:ea typeface="微軟正黑體" panose="020B0604030504040204" pitchFamily="34" charset="-120"/>
                <a:cs typeface="Times New Roman" pitchFamily="18" charset="0"/>
              </a:rPr>
              <a:t>。 </a:t>
            </a:r>
            <a:endParaRPr lang="en-US" altLang="zh-TW" b="1" dirty="0" smtClean="0">
              <a:latin typeface="微軟正黑體" panose="020B0604030504040204" pitchFamily="34" charset="-120"/>
              <a:ea typeface="微軟正黑體" panose="020B0604030504040204" pitchFamily="34" charset="-120"/>
              <a:cs typeface="Times New Roman" pitchFamily="18" charset="0"/>
            </a:endParaRPr>
          </a:p>
          <a:p>
            <a:pPr fontAlgn="auto">
              <a:lnSpc>
                <a:spcPts val="4000"/>
              </a:lnSpc>
              <a:spcBef>
                <a:spcPts val="0"/>
              </a:spcBef>
              <a:spcAft>
                <a:spcPts val="0"/>
              </a:spcAft>
            </a:pPr>
            <a:r>
              <a:rPr lang="zh-TW" altLang="en-US" b="1" dirty="0" smtClean="0">
                <a:latin typeface="微軟正黑體" panose="020B0604030504040204" pitchFamily="34" charset="-120"/>
                <a:ea typeface="微軟正黑體" panose="020B0604030504040204" pitchFamily="34" charset="-120"/>
                <a:cs typeface="Times New Roman" pitchFamily="18" charset="0"/>
              </a:rPr>
              <a:t>具有二分的（</a:t>
            </a:r>
            <a:r>
              <a:rPr lang="en-US" altLang="zh-TW" b="1" dirty="0" smtClean="0">
                <a:latin typeface="微軟正黑體" panose="020B0604030504040204" pitchFamily="34" charset="-120"/>
                <a:ea typeface="微軟正黑體" panose="020B0604030504040204" pitchFamily="34" charset="-120"/>
                <a:cs typeface="Times New Roman" pitchFamily="18" charset="0"/>
              </a:rPr>
              <a:t>either good or bad)</a:t>
            </a:r>
            <a:r>
              <a:rPr lang="zh-TW" altLang="en-US" b="1" dirty="0" smtClean="0">
                <a:latin typeface="微軟正黑體" panose="020B0604030504040204" pitchFamily="34" charset="-120"/>
                <a:ea typeface="微軟正黑體" panose="020B0604030504040204" pitchFamily="34" charset="-120"/>
                <a:cs typeface="Times New Roman" pitchFamily="18" charset="0"/>
              </a:rPr>
              <a:t>客體關係；關係常是具有</a:t>
            </a:r>
            <a:r>
              <a:rPr lang="zh-TW" altLang="en-US" b="1" dirty="0" smtClean="0">
                <a:solidFill>
                  <a:srgbClr val="0033CC"/>
                </a:solidFill>
                <a:latin typeface="微軟正黑體" panose="020B0604030504040204" pitchFamily="34" charset="-120"/>
                <a:ea typeface="微軟正黑體" panose="020B0604030504040204" pitchFamily="34" charset="-120"/>
                <a:cs typeface="Times New Roman" pitchFamily="18" charset="0"/>
              </a:rPr>
              <a:t>強烈的</a:t>
            </a:r>
            <a:r>
              <a:rPr lang="zh-TW" altLang="en-US" b="1" dirty="0" smtClean="0">
                <a:latin typeface="微軟正黑體" panose="020B0604030504040204" pitchFamily="34" charset="-120"/>
                <a:ea typeface="微軟正黑體" panose="020B0604030504040204" pitchFamily="34" charset="-120"/>
                <a:cs typeface="Times New Roman" pitchFamily="18" charset="0"/>
              </a:rPr>
              <a:t>與</a:t>
            </a:r>
            <a:r>
              <a:rPr lang="zh-TW" altLang="en-US" b="1"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變動的</a:t>
            </a:r>
            <a:r>
              <a:rPr lang="zh-TW" altLang="en-US" b="1" dirty="0" smtClean="0">
                <a:latin typeface="微軟正黑體" panose="020B0604030504040204" pitchFamily="34" charset="-120"/>
                <a:ea typeface="微軟正黑體" panose="020B0604030504040204" pitchFamily="34" charset="-120"/>
                <a:cs typeface="Times New Roman" pitchFamily="18" charset="0"/>
              </a:rPr>
              <a:t>特性。</a:t>
            </a:r>
            <a:r>
              <a:rPr lang="zh-TW" altLang="en-US" b="1" dirty="0" smtClean="0">
                <a:solidFill>
                  <a:srgbClr val="0070C0"/>
                </a:solidFill>
                <a:latin typeface="微軟正黑體" panose="020B0604030504040204" pitchFamily="34" charset="-120"/>
                <a:ea typeface="微軟正黑體" panose="020B0604030504040204" pitchFamily="34" charset="-120"/>
                <a:cs typeface="Times New Roman" pitchFamily="18" charset="0"/>
              </a:rPr>
              <a:t>→其自體與客體表徵周旋於</a:t>
            </a:r>
            <a:r>
              <a:rPr lang="zh-TW" altLang="en-US"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全好</a:t>
            </a:r>
            <a:r>
              <a:rPr lang="zh-TW" altLang="en-US" b="1" dirty="0" smtClean="0">
                <a:solidFill>
                  <a:srgbClr val="0070C0"/>
                </a:solidFill>
                <a:latin typeface="微軟正黑體" panose="020B0604030504040204" pitchFamily="34" charset="-120"/>
                <a:ea typeface="微軟正黑體" panose="020B0604030504040204" pitchFamily="34" charset="-120"/>
                <a:cs typeface="Times New Roman" pitchFamily="18" charset="0"/>
              </a:rPr>
              <a:t>與</a:t>
            </a:r>
            <a:r>
              <a:rPr lang="zh-TW" altLang="en-US"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全壞</a:t>
            </a:r>
            <a:r>
              <a:rPr lang="zh-TW" altLang="en-US" b="1" dirty="0" smtClean="0">
                <a:solidFill>
                  <a:srgbClr val="0070C0"/>
                </a:solidFill>
                <a:latin typeface="微軟正黑體" panose="020B0604030504040204" pitchFamily="34" charset="-120"/>
                <a:ea typeface="微軟正黑體" panose="020B0604030504040204" pitchFamily="34" charset="-120"/>
                <a:cs typeface="Times New Roman" pitchFamily="18" charset="0"/>
              </a:rPr>
              <a:t>之間</a:t>
            </a:r>
          </a:p>
          <a:p>
            <a:pPr fontAlgn="auto">
              <a:lnSpc>
                <a:spcPts val="4000"/>
              </a:lnSpc>
              <a:spcBef>
                <a:spcPts val="0"/>
              </a:spcBef>
              <a:spcAft>
                <a:spcPts val="0"/>
              </a:spcAft>
            </a:pPr>
            <a:r>
              <a:rPr lang="zh-TW" altLang="en-US" b="1" dirty="0" smtClean="0">
                <a:latin typeface="微軟正黑體" panose="020B0604030504040204" pitchFamily="34" charset="-120"/>
                <a:ea typeface="微軟正黑體" panose="020B0604030504040204" pitchFamily="34" charset="-120"/>
                <a:cs typeface="Times New Roman" pitchFamily="18" charset="0"/>
              </a:rPr>
              <a:t>使用</a:t>
            </a:r>
            <a:r>
              <a:rPr lang="zh-TW" altLang="en-US" b="1" dirty="0" smtClean="0">
                <a:solidFill>
                  <a:srgbClr val="0033CC"/>
                </a:solidFill>
                <a:latin typeface="微軟正黑體" panose="020B0604030504040204" pitchFamily="34" charset="-120"/>
                <a:ea typeface="微軟正黑體" panose="020B0604030504040204" pitchFamily="34" charset="-120"/>
                <a:cs typeface="Times New Roman" pitchFamily="18" charset="0"/>
              </a:rPr>
              <a:t>分裂</a:t>
            </a:r>
            <a:r>
              <a:rPr lang="zh-TW" altLang="en-US" b="1" dirty="0" smtClean="0">
                <a:latin typeface="微軟正黑體" panose="020B0604030504040204" pitchFamily="34" charset="-120"/>
                <a:ea typeface="微軟正黑體" panose="020B0604030504040204" pitchFamily="34" charset="-120"/>
                <a:cs typeface="Times New Roman" pitchFamily="18" charset="0"/>
              </a:rPr>
              <a:t>（</a:t>
            </a:r>
            <a:r>
              <a:rPr lang="en-US" altLang="zh-TW" b="1" dirty="0" smtClean="0">
                <a:latin typeface="微軟正黑體" panose="020B0604030504040204" pitchFamily="34" charset="-120"/>
                <a:ea typeface="微軟正黑體" panose="020B0604030504040204" pitchFamily="34" charset="-120"/>
                <a:cs typeface="Times New Roman" pitchFamily="18" charset="0"/>
              </a:rPr>
              <a:t>splitting</a:t>
            </a:r>
            <a:r>
              <a:rPr lang="zh-TW" altLang="en-US" b="1" dirty="0" smtClean="0">
                <a:latin typeface="微軟正黑體" panose="020B0604030504040204" pitchFamily="34" charset="-120"/>
                <a:ea typeface="微軟正黑體" panose="020B0604030504040204" pitchFamily="34" charset="-120"/>
                <a:cs typeface="Times New Roman" pitchFamily="18" charset="0"/>
              </a:rPr>
              <a:t>）或其他原始的防衛機轉以保護其脆弱的</a:t>
            </a:r>
            <a:r>
              <a:rPr lang="en-US" altLang="zh-TW" b="1" dirty="0" smtClean="0">
                <a:latin typeface="微軟正黑體" panose="020B0604030504040204" pitchFamily="34" charset="-120"/>
                <a:ea typeface="微軟正黑體" panose="020B0604030504040204" pitchFamily="34" charset="-120"/>
                <a:cs typeface="Times New Roman" pitchFamily="18" charset="0"/>
              </a:rPr>
              <a:t>ego </a:t>
            </a:r>
            <a:r>
              <a:rPr lang="zh-TW" altLang="en-US" b="1" dirty="0" smtClean="0">
                <a:latin typeface="微軟正黑體" panose="020B0604030504040204" pitchFamily="34" charset="-120"/>
                <a:ea typeface="微軟正黑體" panose="020B0604030504040204" pitchFamily="34" charset="-120"/>
                <a:cs typeface="Times New Roman" pitchFamily="18" charset="0"/>
              </a:rPr>
              <a:t>。</a:t>
            </a:r>
          </a:p>
        </p:txBody>
      </p:sp>
      <p:cxnSp>
        <p:nvCxnSpPr>
          <p:cNvPr id="3145751" name="直線單箭頭接點 4"/>
          <p:cNvCxnSpPr>
            <a:cxnSpLocks/>
          </p:cNvCxnSpPr>
          <p:nvPr/>
        </p:nvCxnSpPr>
        <p:spPr bwMode="auto">
          <a:xfrm>
            <a:off x="3131840" y="2852936"/>
            <a:ext cx="432048" cy="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8" name="標題 1"/>
          <p:cNvSpPr>
            <a:spLocks noGrp="1"/>
          </p:cNvSpPr>
          <p:nvPr>
            <p:ph type="title"/>
          </p:nvPr>
        </p:nvSpPr>
        <p:spPr>
          <a:xfrm>
            <a:off x="1115616" y="260648"/>
            <a:ext cx="7162800" cy="864096"/>
          </a:xfrm>
        </p:spPr>
        <p:txBody>
          <a:bodyPr/>
          <a:lstStyle/>
          <a:p>
            <a:r>
              <a:rPr lang="en-US" altLang="zh-TW" sz="4000" b="1" dirty="0" smtClean="0">
                <a:solidFill>
                  <a:srgbClr val="FF0000"/>
                </a:solidFill>
                <a:latin typeface="微軟正黑體" panose="020B0604030504040204" pitchFamily="34" charset="-120"/>
                <a:ea typeface="微軟正黑體" panose="020B0604030504040204" pitchFamily="34" charset="-120"/>
              </a:rPr>
              <a:t>BPD</a:t>
            </a:r>
            <a:r>
              <a:rPr lang="zh-TW" altLang="en-US" sz="4000" b="1" dirty="0" smtClean="0">
                <a:solidFill>
                  <a:srgbClr val="FF0000"/>
                </a:solidFill>
                <a:latin typeface="微軟正黑體" panose="020B0604030504040204" pitchFamily="34" charset="-120"/>
                <a:ea typeface="微軟正黑體" panose="020B0604030504040204" pitchFamily="34" charset="-120"/>
              </a:rPr>
              <a:t>的人格組織結構</a:t>
            </a:r>
            <a:endParaRPr lang="zh-TW" altLang="en-US" sz="4000" b="1" dirty="0">
              <a:solidFill>
                <a:srgbClr val="FF0000"/>
              </a:solidFill>
              <a:latin typeface="微軟正黑體" panose="020B0604030504040204" pitchFamily="34" charset="-120"/>
              <a:ea typeface="微軟正黑體" panose="020B0604030504040204" pitchFamily="34" charset="-120"/>
            </a:endParaRPr>
          </a:p>
        </p:txBody>
      </p:sp>
      <p:sp>
        <p:nvSpPr>
          <p:cNvPr id="1048679" name="內容版面配置區 2"/>
          <p:cNvSpPr>
            <a:spLocks noGrp="1"/>
          </p:cNvSpPr>
          <p:nvPr>
            <p:ph sz="quarter" idx="1"/>
          </p:nvPr>
        </p:nvSpPr>
        <p:spPr>
          <a:xfrm>
            <a:off x="107504" y="1268760"/>
            <a:ext cx="9036496" cy="5400600"/>
          </a:xfrm>
        </p:spPr>
        <p:txBody>
          <a:bodyPr>
            <a:normAutofit/>
          </a:bodyPr>
          <a:lstStyle/>
          <a:p>
            <a:pPr>
              <a:lnSpc>
                <a:spcPts val="3800"/>
              </a:lnSpc>
              <a:spcBef>
                <a:spcPts val="1200"/>
              </a:spcBef>
            </a:pPr>
            <a:r>
              <a:rPr lang="zh-TW" altLang="en-US" sz="3000" b="1" dirty="0" smtClean="0">
                <a:latin typeface="微軟正黑體" panose="020B0604030504040204" pitchFamily="34" charset="-120"/>
                <a:ea typeface="微軟正黑體" panose="020B0604030504040204" pitchFamily="34" charset="-120"/>
                <a:cs typeface="Times New Roman" pitchFamily="18" charset="0"/>
              </a:rPr>
              <a:t>脆弱的</a:t>
            </a:r>
            <a:r>
              <a:rPr lang="en-US" altLang="zh-TW" sz="3000" b="1" dirty="0" smtClean="0">
                <a:latin typeface="微軟正黑體" panose="020B0604030504040204" pitchFamily="34" charset="-120"/>
                <a:ea typeface="微軟正黑體" panose="020B0604030504040204" pitchFamily="34" charset="-120"/>
                <a:cs typeface="Times New Roman" pitchFamily="18" charset="0"/>
              </a:rPr>
              <a:t>ego</a:t>
            </a:r>
            <a:r>
              <a:rPr lang="zh-TW" altLang="en-US" sz="3000" b="1" dirty="0" smtClean="0">
                <a:latin typeface="微軟正黑體" panose="020B0604030504040204" pitchFamily="34" charset="-120"/>
                <a:ea typeface="微軟正黑體" panose="020B0604030504040204" pitchFamily="34" charset="-120"/>
                <a:cs typeface="Times New Roman" pitchFamily="18" charset="0"/>
              </a:rPr>
              <a:t>：缺乏焦慮容忍力、缺乏衝動控制、缺乏昇華衝動的能力。</a:t>
            </a:r>
            <a:r>
              <a:rPr lang="zh-TW" altLang="en-US" sz="3000" b="1" dirty="0" smtClean="0">
                <a:solidFill>
                  <a:srgbClr val="C00000"/>
                </a:solidFill>
                <a:latin typeface="微軟正黑體" panose="020B0604030504040204" pitchFamily="34" charset="-120"/>
                <a:ea typeface="微軟正黑體" panose="020B0604030504040204" pitchFamily="34" charset="-120"/>
                <a:cs typeface="Times New Roman" pitchFamily="18" charset="0"/>
              </a:rPr>
              <a:t>（提醒：與客體關係經驗的連結）</a:t>
            </a:r>
            <a:endParaRPr lang="en-US" altLang="zh-TW" sz="3000" b="1" dirty="0" smtClean="0">
              <a:solidFill>
                <a:srgbClr val="C00000"/>
              </a:solidFill>
              <a:latin typeface="微軟正黑體" panose="020B0604030504040204" pitchFamily="34" charset="-120"/>
              <a:ea typeface="微軟正黑體" panose="020B0604030504040204" pitchFamily="34" charset="-120"/>
              <a:cs typeface="Times New Roman" pitchFamily="18" charset="0"/>
            </a:endParaRPr>
          </a:p>
          <a:p>
            <a:pPr>
              <a:lnSpc>
                <a:spcPts val="3800"/>
              </a:lnSpc>
              <a:spcBef>
                <a:spcPts val="1200"/>
              </a:spcBef>
            </a:pPr>
            <a:r>
              <a:rPr lang="zh-TW" altLang="en-US" sz="3000" b="1" dirty="0" smtClean="0">
                <a:latin typeface="微軟正黑體" panose="020B0604030504040204" pitchFamily="34" charset="-120"/>
                <a:ea typeface="微軟正黑體" panose="020B0604030504040204" pitchFamily="34" charset="-120"/>
                <a:cs typeface="Times New Roman" pitchFamily="18" charset="0"/>
              </a:rPr>
              <a:t>原級歷程的思考（</a:t>
            </a:r>
            <a:r>
              <a:rPr lang="en-US" altLang="zh-TW" sz="3000" b="1" dirty="0" smtClean="0">
                <a:latin typeface="Calibri" pitchFamily="34" charset="0"/>
                <a:ea typeface="微軟正黑體" panose="020B0604030504040204" pitchFamily="34" charset="-120"/>
                <a:cs typeface="Times New Roman" pitchFamily="18" charset="0"/>
              </a:rPr>
              <a:t>primary process thinking</a:t>
            </a:r>
            <a:r>
              <a:rPr lang="zh-TW" altLang="en-US" sz="3000" b="1" dirty="0" smtClean="0">
                <a:latin typeface="微軟正黑體" panose="020B0604030504040204" pitchFamily="34" charset="-120"/>
                <a:ea typeface="微軟正黑體" panose="020B0604030504040204" pitchFamily="34" charset="-120"/>
                <a:cs typeface="Times New Roman" pitchFamily="18" charset="0"/>
              </a:rPr>
              <a:t>）：特別在非結構的情境中，原級過程以原始幻想（</a:t>
            </a:r>
            <a:r>
              <a:rPr lang="zh-TW" altLang="en-US" sz="3000" b="1" dirty="0" smtClean="0">
                <a:solidFill>
                  <a:srgbClr val="C00000"/>
                </a:solidFill>
                <a:latin typeface="微軟正黑體" panose="020B0604030504040204" pitchFamily="34" charset="-120"/>
                <a:ea typeface="微軟正黑體" panose="020B0604030504040204" pitchFamily="34" charset="-120"/>
                <a:cs typeface="Times New Roman" pitchFamily="18" charset="0"/>
              </a:rPr>
              <a:t>全好 </a:t>
            </a:r>
            <a:r>
              <a:rPr lang="en-US" altLang="zh-TW" sz="3000" b="1" dirty="0" smtClean="0">
                <a:solidFill>
                  <a:srgbClr val="C00000"/>
                </a:solidFill>
                <a:latin typeface="微軟正黑體" panose="020B0604030504040204" pitchFamily="34" charset="-120"/>
                <a:ea typeface="微軟正黑體" panose="020B0604030504040204" pitchFamily="34" charset="-120"/>
                <a:cs typeface="Times New Roman" pitchFamily="18" charset="0"/>
              </a:rPr>
              <a:t>/</a:t>
            </a:r>
            <a:r>
              <a:rPr lang="zh-TW" altLang="en-US" sz="3000" b="1" dirty="0" smtClean="0">
                <a:solidFill>
                  <a:srgbClr val="C00000"/>
                </a:solidFill>
                <a:latin typeface="微軟正黑體" panose="020B0604030504040204" pitchFamily="34" charset="-120"/>
                <a:ea typeface="微軟正黑體" panose="020B0604030504040204" pitchFamily="34" charset="-120"/>
                <a:cs typeface="Times New Roman" pitchFamily="18" charset="0"/>
              </a:rPr>
              <a:t>全壞</a:t>
            </a:r>
            <a:r>
              <a:rPr lang="zh-TW" altLang="en-US" sz="3000" b="1" dirty="0" smtClean="0">
                <a:latin typeface="微軟正黑體" panose="020B0604030504040204" pitchFamily="34" charset="-120"/>
                <a:ea typeface="微軟正黑體" panose="020B0604030504040204" pitchFamily="34" charset="-120"/>
                <a:cs typeface="Times New Roman" pitchFamily="18" charset="0"/>
              </a:rPr>
              <a:t>） 的形式出現。</a:t>
            </a:r>
            <a:endParaRPr lang="en-US" altLang="zh-TW" sz="3000" b="1" dirty="0" smtClean="0">
              <a:latin typeface="微軟正黑體" panose="020B0604030504040204" pitchFamily="34" charset="-120"/>
              <a:ea typeface="微軟正黑體" panose="020B0604030504040204" pitchFamily="34" charset="-120"/>
              <a:cs typeface="Times New Roman" pitchFamily="18" charset="0"/>
            </a:endParaRPr>
          </a:p>
          <a:p>
            <a:pPr lvl="1">
              <a:lnSpc>
                <a:spcPts val="3800"/>
              </a:lnSpc>
              <a:spcBef>
                <a:spcPts val="1200"/>
              </a:spcBef>
            </a:pPr>
            <a:r>
              <a:rPr lang="zh-TW" altLang="en-US" sz="3000" b="1" dirty="0" smtClean="0">
                <a:latin typeface="微軟正黑體" panose="020B0604030504040204" pitchFamily="34" charset="-120"/>
                <a:ea typeface="微軟正黑體" panose="020B0604030504040204" pitchFamily="34" charset="-120"/>
                <a:cs typeface="Times New Roman" pitchFamily="18" charset="0"/>
              </a:rPr>
              <a:t>邊緣人格組織者的部分客體關係型態，帶著「</a:t>
            </a:r>
            <a:r>
              <a:rPr lang="zh-TW" altLang="en-US" sz="3000"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全好</a:t>
            </a:r>
            <a:r>
              <a:rPr lang="zh-TW" altLang="en-US" sz="3000" b="1" dirty="0" smtClean="0">
                <a:latin typeface="微軟正黑體" panose="020B0604030504040204" pitchFamily="34" charset="-120"/>
                <a:ea typeface="微軟正黑體" panose="020B0604030504040204" pitchFamily="34" charset="-120"/>
                <a:cs typeface="Times New Roman" pitchFamily="18" charset="0"/>
              </a:rPr>
              <a:t>」及「</a:t>
            </a:r>
            <a:r>
              <a:rPr lang="zh-TW" altLang="en-US" sz="3000"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全壞</a:t>
            </a:r>
            <a:r>
              <a:rPr lang="zh-TW" altLang="en-US" sz="3000" b="1" dirty="0" smtClean="0">
                <a:latin typeface="微軟正黑體" panose="020B0604030504040204" pitchFamily="34" charset="-120"/>
                <a:ea typeface="微軟正黑體" panose="020B0604030504040204" pitchFamily="34" charset="-120"/>
                <a:cs typeface="Times New Roman" pitchFamily="18" charset="0"/>
              </a:rPr>
              <a:t>」的自體意象和客體意象，干擾著</a:t>
            </a:r>
            <a:r>
              <a:rPr lang="zh-TW" altLang="en-US" sz="3000" b="1" dirty="0" smtClean="0">
                <a:solidFill>
                  <a:srgbClr val="0033CC"/>
                </a:solidFill>
                <a:latin typeface="微軟正黑體" panose="020B0604030504040204" pitchFamily="34" charset="-120"/>
                <a:ea typeface="微軟正黑體" panose="020B0604030504040204" pitchFamily="34" charset="-120"/>
                <a:cs typeface="Times New Roman" pitchFamily="18" charset="0"/>
              </a:rPr>
              <a:t>超我</a:t>
            </a:r>
            <a:r>
              <a:rPr lang="zh-TW" altLang="en-US" sz="3000" b="1" dirty="0" smtClean="0">
                <a:latin typeface="微軟正黑體" panose="020B0604030504040204" pitchFamily="34" charset="-120"/>
                <a:ea typeface="微軟正黑體" panose="020B0604030504040204" pitchFamily="34" charset="-120"/>
                <a:cs typeface="Times New Roman" pitchFamily="18" charset="0"/>
              </a:rPr>
              <a:t>整合，因為這些表徵喚起對</a:t>
            </a:r>
            <a:r>
              <a:rPr lang="zh-TW" altLang="en-US" sz="3000" b="1" dirty="0" smtClean="0">
                <a:solidFill>
                  <a:srgbClr val="0033CC"/>
                </a:solidFill>
                <a:latin typeface="微軟正黑體" panose="020B0604030504040204" pitchFamily="34" charset="-120"/>
                <a:ea typeface="微軟正黑體" panose="020B0604030504040204" pitchFamily="34" charset="-120"/>
                <a:cs typeface="Times New Roman" pitchFamily="18" charset="0"/>
              </a:rPr>
              <a:t>完美的幻想式理想</a:t>
            </a:r>
            <a:r>
              <a:rPr lang="zh-TW" altLang="en-US" sz="3000" b="1" dirty="0" smtClean="0">
                <a:latin typeface="微軟正黑體" panose="020B0604030504040204" pitchFamily="34" charset="-120"/>
                <a:ea typeface="微軟正黑體" panose="020B0604030504040204" pitchFamily="34" charset="-120"/>
                <a:cs typeface="Times New Roman" pitchFamily="18" charset="0"/>
              </a:rPr>
              <a:t>而非符合現實的目標以及自我理想。 </a:t>
            </a:r>
          </a:p>
          <a:p>
            <a:endParaRPr lang="zh-TW"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3" name="Rectangle 2"/>
          <p:cNvSpPr>
            <a:spLocks noGrp="1" noChangeArrowheads="1"/>
          </p:cNvSpPr>
          <p:nvPr>
            <p:ph type="title"/>
          </p:nvPr>
        </p:nvSpPr>
        <p:spPr>
          <a:xfrm>
            <a:off x="899592" y="116632"/>
            <a:ext cx="7609656" cy="792088"/>
          </a:xfrm>
        </p:spPr>
        <p:txBody>
          <a:bodyPr>
            <a:normAutofit/>
          </a:bodyPr>
          <a:lstStyle/>
          <a:p>
            <a:r>
              <a:rPr lang="en-US" altLang="zh-TW" b="1" dirty="0" smtClean="0">
                <a:solidFill>
                  <a:srgbClr val="FF0000"/>
                </a:solidFill>
                <a:latin typeface="微軟正黑體" panose="020B0604030504040204" pitchFamily="34" charset="-120"/>
                <a:ea typeface="微軟正黑體" panose="020B0604030504040204" pitchFamily="34" charset="-120"/>
              </a:rPr>
              <a:t>BPD</a:t>
            </a:r>
            <a:r>
              <a:rPr lang="zh-TW" altLang="en-US" b="1" dirty="0" smtClean="0">
                <a:solidFill>
                  <a:srgbClr val="FF0000"/>
                </a:solidFill>
                <a:latin typeface="微軟正黑體" panose="020B0604030504040204" pitchFamily="34" charset="-120"/>
                <a:ea typeface="微軟正黑體" panose="020B0604030504040204" pitchFamily="34" charset="-120"/>
              </a:rPr>
              <a:t>案主的心理結構</a:t>
            </a:r>
            <a:r>
              <a:rPr lang="zh-TW" altLang="en-US" b="1" dirty="0">
                <a:solidFill>
                  <a:srgbClr val="FF0000"/>
                </a:solidFill>
                <a:latin typeface="微軟正黑體" panose="020B0604030504040204" pitchFamily="34" charset="-120"/>
                <a:ea typeface="微軟正黑體" panose="020B0604030504040204" pitchFamily="34" charset="-120"/>
              </a:rPr>
              <a:t>議題</a:t>
            </a:r>
            <a:endParaRPr lang="zh-TW" altLang="en-US" b="1" dirty="0" smtClean="0">
              <a:latin typeface="微軟正黑體" panose="020B0604030504040204" pitchFamily="34" charset="-120"/>
              <a:ea typeface="微軟正黑體" panose="020B0604030504040204" pitchFamily="34" charset="-120"/>
            </a:endParaRPr>
          </a:p>
        </p:txBody>
      </p:sp>
      <p:sp>
        <p:nvSpPr>
          <p:cNvPr id="1048684" name="Rectangle 3"/>
          <p:cNvSpPr>
            <a:spLocks noGrp="1" noChangeArrowheads="1"/>
          </p:cNvSpPr>
          <p:nvPr>
            <p:ph type="body" idx="1"/>
          </p:nvPr>
        </p:nvSpPr>
        <p:spPr>
          <a:xfrm>
            <a:off x="179512" y="1259632"/>
            <a:ext cx="8964487" cy="5354813"/>
          </a:xfrm>
        </p:spPr>
        <p:txBody>
          <a:bodyPr>
            <a:normAutofit/>
          </a:bodyPr>
          <a:lstStyle/>
          <a:p>
            <a:pPr>
              <a:buNone/>
            </a:pPr>
            <a:r>
              <a:rPr lang="en-US" altLang="zh-TW" sz="3600" b="1" dirty="0" smtClean="0">
                <a:solidFill>
                  <a:srgbClr val="0038A8"/>
                </a:solidFill>
                <a:latin typeface="微軟正黑體" panose="020B0604030504040204" pitchFamily="34" charset="-120"/>
                <a:ea typeface="微軟正黑體" panose="020B0604030504040204" pitchFamily="34" charset="-120"/>
              </a:rPr>
              <a:t>1.</a:t>
            </a:r>
            <a:r>
              <a:rPr lang="zh-TW" altLang="en-US" sz="3600" b="1" dirty="0">
                <a:solidFill>
                  <a:srgbClr val="0038A8"/>
                </a:solidFill>
                <a:latin typeface="微軟正黑體" panose="020B0604030504040204" pitchFamily="34" charset="-120"/>
                <a:ea typeface="微軟正黑體" panose="020B0604030504040204" pitchFamily="34" charset="-120"/>
              </a:rPr>
              <a:t>分裂的客體關係單元</a:t>
            </a:r>
          </a:p>
          <a:p>
            <a:pPr eaLnBrk="1" hangingPunct="1">
              <a:buFontTx/>
              <a:buNone/>
            </a:pPr>
            <a:r>
              <a:rPr lang="en-US" altLang="zh-TW" sz="3600" b="1" dirty="0" smtClean="0">
                <a:solidFill>
                  <a:srgbClr val="0038A8"/>
                </a:solidFill>
                <a:latin typeface="微軟正黑體" panose="020B0604030504040204" pitchFamily="34" charset="-120"/>
                <a:ea typeface="微軟正黑體" panose="020B0604030504040204" pitchFamily="34" charset="-120"/>
              </a:rPr>
              <a:t>2.</a:t>
            </a:r>
            <a:r>
              <a:rPr lang="zh-TW" altLang="en-US" sz="3600" b="1" dirty="0" smtClean="0">
                <a:solidFill>
                  <a:srgbClr val="0038A8"/>
                </a:solidFill>
                <a:latin typeface="微軟正黑體" panose="020B0604030504040204" pitchFamily="34" charset="-120"/>
                <a:ea typeface="微軟正黑體" panose="020B0604030504040204" pitchFamily="34" charset="-120"/>
              </a:rPr>
              <a:t>缺乏客體恆常性</a:t>
            </a:r>
          </a:p>
          <a:p>
            <a:pPr eaLnBrk="1" hangingPunct="1">
              <a:buFontTx/>
              <a:buNone/>
            </a:pPr>
            <a:r>
              <a:rPr lang="en-US" altLang="zh-TW" sz="3600" b="1" dirty="0" smtClean="0">
                <a:solidFill>
                  <a:srgbClr val="0038A8"/>
                </a:solidFill>
                <a:latin typeface="微軟正黑體" panose="020B0604030504040204" pitchFamily="34" charset="-120"/>
                <a:ea typeface="微軟正黑體" panose="020B0604030504040204" pitchFamily="34" charset="-120"/>
              </a:rPr>
              <a:t>3.</a:t>
            </a:r>
            <a:r>
              <a:rPr lang="zh-TW" altLang="en-US" sz="3600" b="1" dirty="0" smtClean="0">
                <a:solidFill>
                  <a:srgbClr val="0038A8"/>
                </a:solidFill>
                <a:latin typeface="微軟正黑體" panose="020B0604030504040204" pitchFamily="34" charset="-120"/>
                <a:ea typeface="微軟正黑體" panose="020B0604030504040204" pitchFamily="34" charset="-120"/>
              </a:rPr>
              <a:t>認同混淆</a:t>
            </a:r>
          </a:p>
          <a:p>
            <a:pPr eaLnBrk="1" hangingPunct="1">
              <a:buFontTx/>
              <a:buNone/>
            </a:pPr>
            <a:r>
              <a:rPr lang="en-US" altLang="zh-TW" sz="3600" b="1" dirty="0" smtClean="0">
                <a:solidFill>
                  <a:srgbClr val="0038A8"/>
                </a:solidFill>
                <a:latin typeface="微軟正黑體" panose="020B0604030504040204" pitchFamily="34" charset="-120"/>
                <a:ea typeface="微軟正黑體" panose="020B0604030504040204" pitchFamily="34" charset="-120"/>
              </a:rPr>
              <a:t>4.</a:t>
            </a:r>
            <a:r>
              <a:rPr lang="zh-TW" altLang="en-US" sz="3600" b="1" dirty="0" smtClean="0">
                <a:solidFill>
                  <a:srgbClr val="0038A8"/>
                </a:solidFill>
                <a:latin typeface="微軟正黑體" panose="020B0604030504040204" pitchFamily="34" charset="-120"/>
                <a:ea typeface="微軟正黑體" panose="020B0604030504040204" pitchFamily="34" charset="-120"/>
              </a:rPr>
              <a:t>傾向原始的思考歷程和短暫的精神病症狀</a:t>
            </a:r>
          </a:p>
          <a:p>
            <a:pPr eaLnBrk="1" hangingPunct="1">
              <a:buFontTx/>
              <a:buNone/>
            </a:pPr>
            <a:r>
              <a:rPr lang="en-US" altLang="zh-TW" sz="3600" b="1" dirty="0" smtClean="0">
                <a:solidFill>
                  <a:srgbClr val="0038A8"/>
                </a:solidFill>
                <a:latin typeface="微軟正黑體" panose="020B0604030504040204" pitchFamily="34" charset="-120"/>
                <a:ea typeface="微軟正黑體" panose="020B0604030504040204" pitchFamily="34" charset="-120"/>
              </a:rPr>
              <a:t>5.</a:t>
            </a:r>
            <a:r>
              <a:rPr lang="zh-TW" altLang="en-US" sz="3600" b="1" dirty="0" smtClean="0">
                <a:solidFill>
                  <a:srgbClr val="0038A8"/>
                </a:solidFill>
                <a:latin typeface="微軟正黑體" panose="020B0604030504040204" pitchFamily="34" charset="-120"/>
                <a:ea typeface="微軟正黑體" panose="020B0604030504040204" pitchFamily="34" charset="-120"/>
              </a:rPr>
              <a:t>社會現實感不足</a:t>
            </a:r>
          </a:p>
          <a:p>
            <a:pPr eaLnBrk="1" hangingPunct="1">
              <a:buFontTx/>
              <a:buNone/>
            </a:pPr>
            <a:r>
              <a:rPr lang="en-US" altLang="zh-TW" sz="3600" b="1" dirty="0" smtClean="0">
                <a:solidFill>
                  <a:srgbClr val="0038A8"/>
                </a:solidFill>
                <a:latin typeface="微軟正黑體" panose="020B0604030504040204" pitchFamily="34" charset="-120"/>
                <a:ea typeface="微軟正黑體" panose="020B0604030504040204" pitchFamily="34" charset="-120"/>
              </a:rPr>
              <a:t>6.</a:t>
            </a:r>
            <a:r>
              <a:rPr lang="zh-TW" altLang="en-US" sz="3600" b="1" dirty="0" smtClean="0">
                <a:solidFill>
                  <a:srgbClr val="0038A8"/>
                </a:solidFill>
                <a:latin typeface="微軟正黑體" panose="020B0604030504040204" pitchFamily="34" charset="-120"/>
                <a:ea typeface="微軟正黑體" panose="020B0604030504040204" pitchFamily="34" charset="-120"/>
              </a:rPr>
              <a:t>脆弱的自我（衝動控制不佳、低挫折容忍力、觀察性自我功能弱）</a:t>
            </a:r>
          </a:p>
          <a:p>
            <a:pPr eaLnBrk="1" hangingPunct="1"/>
            <a:endParaRPr lang="zh-TW" altLang="en-US" b="1" dirty="0" smtClean="0">
              <a:solidFill>
                <a:srgbClr val="FF0066"/>
              </a:solidFill>
              <a:latin typeface="標楷體" pitchFamily="65" charset="-120"/>
              <a:ea typeface="標楷體" pitchFamily="65" charset="-120"/>
            </a:endParaRPr>
          </a:p>
          <a:p>
            <a:pPr eaLnBrk="1" hangingPunct="1"/>
            <a:endParaRPr lang="zh-TW" altLang="en-US" dirty="0" smtClean="0">
              <a:ea typeface="標楷體" pitchFamily="65" charset="-12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5" name="Rectangle 2"/>
          <p:cNvSpPr>
            <a:spLocks noGrp="1" noChangeArrowheads="1"/>
          </p:cNvSpPr>
          <p:nvPr>
            <p:ph type="title"/>
          </p:nvPr>
        </p:nvSpPr>
        <p:spPr>
          <a:xfrm>
            <a:off x="1066800" y="381000"/>
            <a:ext cx="7620000" cy="849313"/>
          </a:xfrm>
        </p:spPr>
        <p:txBody>
          <a:bodyPr/>
          <a:lstStyle/>
          <a:p>
            <a:pPr eaLnBrk="1" hangingPunct="1"/>
            <a:r>
              <a:rPr lang="en-US" altLang="zh-TW" sz="4000" b="1" dirty="0" smtClean="0">
                <a:solidFill>
                  <a:srgbClr val="FF0066"/>
                </a:solidFill>
                <a:latin typeface="微軟正黑體" panose="020B0604030504040204" pitchFamily="34" charset="-120"/>
                <a:ea typeface="微軟正黑體" panose="020B0604030504040204" pitchFamily="34" charset="-120"/>
              </a:rPr>
              <a:t>BPD</a:t>
            </a:r>
            <a:r>
              <a:rPr lang="zh-TW" altLang="en-US" sz="4000" b="1" dirty="0" smtClean="0">
                <a:solidFill>
                  <a:srgbClr val="FF0066"/>
                </a:solidFill>
                <a:latin typeface="微軟正黑體" panose="020B0604030504040204" pitchFamily="34" charset="-120"/>
                <a:ea typeface="微軟正黑體" panose="020B0604030504040204" pitchFamily="34" charset="-120"/>
              </a:rPr>
              <a:t>的防衛機轉 </a:t>
            </a:r>
            <a:r>
              <a:rPr lang="en-US" altLang="zh-TW" sz="4000" b="1" dirty="0" smtClean="0">
                <a:solidFill>
                  <a:srgbClr val="FF0066"/>
                </a:solidFill>
                <a:latin typeface="微軟正黑體" panose="020B0604030504040204" pitchFamily="34" charset="-120"/>
                <a:ea typeface="微軟正黑體" panose="020B0604030504040204" pitchFamily="34" charset="-120"/>
              </a:rPr>
              <a:t>---</a:t>
            </a:r>
            <a:r>
              <a:rPr lang="zh-TW" altLang="en-US" sz="4000" b="1" dirty="0" smtClean="0">
                <a:solidFill>
                  <a:srgbClr val="FF0066"/>
                </a:solidFill>
                <a:latin typeface="微軟正黑體" panose="020B0604030504040204" pitchFamily="34" charset="-120"/>
                <a:ea typeface="微軟正黑體" panose="020B0604030504040204" pitchFamily="34" charset="-120"/>
              </a:rPr>
              <a:t>自我保護</a:t>
            </a:r>
          </a:p>
        </p:txBody>
      </p:sp>
      <p:sp>
        <p:nvSpPr>
          <p:cNvPr id="1048686" name="Rectangle 3"/>
          <p:cNvSpPr>
            <a:spLocks noGrp="1" noChangeArrowheads="1"/>
          </p:cNvSpPr>
          <p:nvPr>
            <p:ph type="body" idx="1"/>
          </p:nvPr>
        </p:nvSpPr>
        <p:spPr>
          <a:xfrm>
            <a:off x="251520" y="1196752"/>
            <a:ext cx="8640960" cy="5256584"/>
          </a:xfrm>
        </p:spPr>
        <p:txBody>
          <a:bodyPr/>
          <a:lstStyle/>
          <a:p>
            <a:pPr eaLnBrk="1" hangingPunct="1">
              <a:lnSpc>
                <a:spcPts val="4800"/>
              </a:lnSpc>
            </a:pPr>
            <a:r>
              <a:rPr lang="en-US" altLang="zh-TW" sz="3600" b="1" dirty="0" smtClean="0">
                <a:solidFill>
                  <a:schemeClr val="tx1"/>
                </a:solidFill>
                <a:latin typeface="標楷體" pitchFamily="65" charset="-120"/>
                <a:ea typeface="標楷體" pitchFamily="65" charset="-120"/>
              </a:rPr>
              <a:t>BPD</a:t>
            </a:r>
            <a:r>
              <a:rPr lang="zh-TW" altLang="en-US" sz="3600" b="1" dirty="0" smtClean="0">
                <a:solidFill>
                  <a:schemeClr val="tx1"/>
                </a:solidFill>
                <a:latin typeface="標楷體" pitchFamily="65" charset="-120"/>
                <a:ea typeface="標楷體" pitchFamily="65" charset="-120"/>
              </a:rPr>
              <a:t>案主的原始防衛動機是藉著與</a:t>
            </a:r>
            <a:r>
              <a:rPr lang="zh-TW" altLang="en-US" sz="3600" b="1" dirty="0" smtClean="0">
                <a:solidFill>
                  <a:srgbClr val="0000FF"/>
                </a:solidFill>
                <a:latin typeface="標楷體" pitchFamily="65" charset="-120"/>
                <a:ea typeface="標楷體" pitchFamily="65" charset="-120"/>
              </a:rPr>
              <a:t>全好的（內在的）</a:t>
            </a:r>
            <a:r>
              <a:rPr lang="en-US" altLang="zh-TW" sz="3600" b="1" dirty="0" err="1" smtClean="0">
                <a:solidFill>
                  <a:srgbClr val="0000FF"/>
                </a:solidFill>
                <a:latin typeface="Calibri" pitchFamily="34" charset="0"/>
                <a:ea typeface="標楷體" pitchFamily="65" charset="-120"/>
                <a:cs typeface="Calibri" pitchFamily="34" charset="0"/>
              </a:rPr>
              <a:t>preodipal</a:t>
            </a:r>
            <a:r>
              <a:rPr lang="zh-TW" altLang="en-US" sz="3600" b="1" dirty="0" smtClean="0">
                <a:solidFill>
                  <a:srgbClr val="0000FF"/>
                </a:solidFill>
                <a:latin typeface="標楷體" pitchFamily="65" charset="-120"/>
                <a:ea typeface="標楷體" pitchFamily="65" charset="-120"/>
              </a:rPr>
              <a:t>客體</a:t>
            </a:r>
            <a:r>
              <a:rPr lang="zh-TW" altLang="en-US" sz="3600" b="1" dirty="0" smtClean="0">
                <a:solidFill>
                  <a:schemeClr val="tx1"/>
                </a:solidFill>
                <a:latin typeface="標楷體" pitchFamily="65" charset="-120"/>
                <a:ea typeface="標楷體" pitchFamily="65" charset="-120"/>
              </a:rPr>
              <a:t>融合來避免分離焦慮和被遺棄的憂鬱。</a:t>
            </a:r>
            <a:endParaRPr lang="zh-TW" altLang="en-US" b="1" dirty="0">
              <a:solidFill>
                <a:srgbClr val="FF00FF"/>
              </a:solidFill>
              <a:latin typeface="標楷體" pitchFamily="65" charset="-120"/>
              <a:ea typeface="標楷體" pitchFamily="65" charset="-120"/>
            </a:endParaRPr>
          </a:p>
          <a:p>
            <a:pPr lvl="1" eaLnBrk="1" hangingPunct="1">
              <a:lnSpc>
                <a:spcPts val="4200"/>
              </a:lnSpc>
            </a:pPr>
            <a:endParaRPr lang="zh-TW" altLang="en-US" b="1" dirty="0" smtClean="0">
              <a:solidFill>
                <a:srgbClr val="00808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7" name="標題 1"/>
          <p:cNvSpPr>
            <a:spLocks noGrp="1"/>
          </p:cNvSpPr>
          <p:nvPr>
            <p:ph type="title"/>
          </p:nvPr>
        </p:nvSpPr>
        <p:spPr>
          <a:xfrm>
            <a:off x="1066800" y="332656"/>
            <a:ext cx="7162800" cy="587152"/>
          </a:xfrm>
        </p:spPr>
        <p:txBody>
          <a:bodyPr/>
          <a:lstStyle/>
          <a:p>
            <a:r>
              <a:rPr lang="en-US" altLang="zh-TW" b="1" dirty="0" smtClean="0">
                <a:solidFill>
                  <a:srgbClr val="008080"/>
                </a:solidFill>
              </a:rPr>
              <a:t/>
            </a:r>
            <a:br>
              <a:rPr lang="en-US" altLang="zh-TW" b="1" dirty="0" smtClean="0">
                <a:solidFill>
                  <a:srgbClr val="008080"/>
                </a:solidFill>
              </a:rPr>
            </a:br>
            <a:r>
              <a:rPr lang="en-US" altLang="zh-TW" sz="4000" b="1" dirty="0" smtClean="0">
                <a:solidFill>
                  <a:srgbClr val="FF0000"/>
                </a:solidFill>
                <a:latin typeface="微軟正黑體" panose="020B0604030504040204" pitchFamily="34" charset="-120"/>
                <a:ea typeface="微軟正黑體" panose="020B0604030504040204" pitchFamily="34" charset="-120"/>
              </a:rPr>
              <a:t>BPD</a:t>
            </a:r>
            <a:r>
              <a:rPr lang="zh-TW" altLang="en-US" sz="4000" b="1" dirty="0" smtClean="0">
                <a:solidFill>
                  <a:srgbClr val="FF0000"/>
                </a:solidFill>
                <a:latin typeface="微軟正黑體" panose="020B0604030504040204" pitchFamily="34" charset="-120"/>
                <a:ea typeface="微軟正黑體" panose="020B0604030504040204" pitchFamily="34" charset="-120"/>
              </a:rPr>
              <a:t>的防衛</a:t>
            </a:r>
            <a:r>
              <a:rPr lang="zh-TW" altLang="en-US" sz="4000" b="1" dirty="0">
                <a:solidFill>
                  <a:srgbClr val="FF0000"/>
                </a:solidFill>
                <a:latin typeface="微軟正黑體" panose="020B0604030504040204" pitchFamily="34" charset="-120"/>
                <a:ea typeface="微軟正黑體" panose="020B0604030504040204" pitchFamily="34" charset="-120"/>
              </a:rPr>
              <a:t>機轉</a:t>
            </a:r>
            <a:r>
              <a:rPr lang="zh-TW" altLang="en-US" sz="4000" b="1" dirty="0" smtClean="0">
                <a:solidFill>
                  <a:srgbClr val="FF0000"/>
                </a:solidFill>
                <a:latin typeface="微軟正黑體" panose="020B0604030504040204" pitchFamily="34" charset="-120"/>
                <a:ea typeface="微軟正黑體" panose="020B0604030504040204" pitchFamily="34" charset="-120"/>
              </a:rPr>
              <a:t>形式</a:t>
            </a:r>
            <a:r>
              <a:rPr lang="en-US" altLang="zh-TW" sz="4000" b="1" dirty="0">
                <a:solidFill>
                  <a:srgbClr val="FF0000"/>
                </a:solidFill>
                <a:latin typeface="微軟正黑體" panose="020B0604030504040204" pitchFamily="34" charset="-120"/>
                <a:ea typeface="微軟正黑體" panose="020B0604030504040204" pitchFamily="34" charset="-120"/>
              </a:rPr>
              <a:t/>
            </a:r>
            <a:br>
              <a:rPr lang="en-US" altLang="zh-TW" sz="4000" b="1" dirty="0">
                <a:solidFill>
                  <a:srgbClr val="FF0000"/>
                </a:solidFill>
                <a:latin typeface="微軟正黑體" panose="020B0604030504040204" pitchFamily="34" charset="-120"/>
                <a:ea typeface="微軟正黑體" panose="020B0604030504040204" pitchFamily="34" charset="-120"/>
              </a:rPr>
            </a:br>
            <a:endParaRPr lang="zh-TW" altLang="en-US" sz="4000" dirty="0">
              <a:solidFill>
                <a:srgbClr val="FF0000"/>
              </a:solidFill>
              <a:latin typeface="微軟正黑體" panose="020B0604030504040204" pitchFamily="34" charset="-120"/>
              <a:ea typeface="微軟正黑體" panose="020B0604030504040204" pitchFamily="34" charset="-120"/>
            </a:endParaRPr>
          </a:p>
        </p:txBody>
      </p:sp>
      <p:sp>
        <p:nvSpPr>
          <p:cNvPr id="1048688" name="內容版面配置區 2"/>
          <p:cNvSpPr>
            <a:spLocks noGrp="1"/>
          </p:cNvSpPr>
          <p:nvPr>
            <p:ph idx="1"/>
          </p:nvPr>
        </p:nvSpPr>
        <p:spPr>
          <a:xfrm>
            <a:off x="323528" y="1124744"/>
            <a:ext cx="8568952" cy="5616624"/>
          </a:xfrm>
        </p:spPr>
        <p:txBody>
          <a:bodyPr/>
          <a:lstStyle/>
          <a:p>
            <a:pPr marL="342900" lvl="1" indent="-342900">
              <a:lnSpc>
                <a:spcPts val="4000"/>
              </a:lnSpc>
              <a:buFontTx/>
              <a:buChar char="•"/>
            </a:pPr>
            <a:r>
              <a:rPr lang="zh-TW" altLang="en-US" sz="3200" b="1" dirty="0">
                <a:solidFill>
                  <a:srgbClr val="C00000"/>
                </a:solidFill>
                <a:latin typeface="微軟正黑體" panose="020B0604030504040204" pitchFamily="34" charset="-120"/>
                <a:ea typeface="微軟正黑體" panose="020B0604030504040204" pitchFamily="34" charset="-120"/>
              </a:rPr>
              <a:t>全面性</a:t>
            </a:r>
            <a:r>
              <a:rPr lang="zh-TW" altLang="en-US" sz="3200" b="1" dirty="0" smtClean="0">
                <a:solidFill>
                  <a:srgbClr val="C00000"/>
                </a:solidFill>
                <a:latin typeface="微軟正黑體" panose="020B0604030504040204" pitchFamily="34" charset="-120"/>
                <a:ea typeface="微軟正黑體" panose="020B0604030504040204" pitchFamily="34" charset="-120"/>
              </a:rPr>
              <a:t>的</a:t>
            </a:r>
            <a:r>
              <a:rPr lang="en-US" altLang="zh-TW" sz="3200" b="1" dirty="0" smtClean="0">
                <a:solidFill>
                  <a:srgbClr val="C00000"/>
                </a:solidFill>
                <a:latin typeface="微軟正黑體" panose="020B0604030504040204" pitchFamily="34" charset="-120"/>
                <a:ea typeface="微軟正黑體" panose="020B0604030504040204" pitchFamily="34" charset="-120"/>
              </a:rPr>
              <a:t>/</a:t>
            </a:r>
            <a:r>
              <a:rPr lang="zh-TW" altLang="en-US" sz="3200" b="1" dirty="0" smtClean="0">
                <a:solidFill>
                  <a:srgbClr val="C00000"/>
                </a:solidFill>
                <a:latin typeface="微軟正黑體" panose="020B0604030504040204" pitchFamily="34" charset="-120"/>
                <a:ea typeface="微軟正黑體" panose="020B0604030504040204" pitchFamily="34" charset="-120"/>
              </a:rPr>
              <a:t>垂直分裂</a:t>
            </a:r>
            <a:r>
              <a:rPr lang="zh-TW" altLang="en-US" sz="3200" b="1" dirty="0">
                <a:solidFill>
                  <a:srgbClr val="C00000"/>
                </a:solidFill>
                <a:latin typeface="微軟正黑體" panose="020B0604030504040204" pitchFamily="34" charset="-120"/>
                <a:ea typeface="微軟正黑體" panose="020B0604030504040204" pitchFamily="34" charset="-120"/>
              </a:rPr>
              <a:t>（</a:t>
            </a:r>
            <a:r>
              <a:rPr lang="en-US" altLang="zh-TW" sz="3200" b="1" dirty="0">
                <a:solidFill>
                  <a:srgbClr val="C00000"/>
                </a:solidFill>
                <a:latin typeface="微軟正黑體" panose="020B0604030504040204" pitchFamily="34" charset="-120"/>
                <a:ea typeface="微軟正黑體" panose="020B0604030504040204" pitchFamily="34" charset="-120"/>
              </a:rPr>
              <a:t>globalized splitting</a:t>
            </a:r>
            <a:r>
              <a:rPr lang="zh-TW" altLang="en-US" sz="3200" b="1" dirty="0" smtClean="0">
                <a:solidFill>
                  <a:srgbClr val="C00000"/>
                </a:solidFill>
                <a:latin typeface="微軟正黑體" panose="020B0604030504040204" pitchFamily="34" charset="-120"/>
                <a:ea typeface="微軟正黑體" panose="020B0604030504040204" pitchFamily="34" charset="-120"/>
              </a:rPr>
              <a:t>）：</a:t>
            </a:r>
            <a:r>
              <a:rPr lang="zh-TW" altLang="en-US" sz="3200" b="1" dirty="0" smtClean="0">
                <a:solidFill>
                  <a:schemeClr val="tx1"/>
                </a:solidFill>
                <a:latin typeface="微軟正黑體" panose="020B0604030504040204" pitchFamily="34" charset="-120"/>
                <a:ea typeface="微軟正黑體" panose="020B0604030504040204" pitchFamily="34" charset="-120"/>
              </a:rPr>
              <a:t>尤其是</a:t>
            </a:r>
            <a:r>
              <a:rPr lang="zh-TW" altLang="en-US" sz="3200" b="1" dirty="0">
                <a:solidFill>
                  <a:schemeClr val="tx1"/>
                </a:solidFill>
                <a:latin typeface="微軟正黑體" panose="020B0604030504040204" pitchFamily="34" charset="-120"/>
                <a:ea typeface="微軟正黑體" panose="020B0604030504040204" pitchFamily="34" charset="-120"/>
              </a:rPr>
              <a:t>當個人處於負向經驗多於正向經驗時</a:t>
            </a:r>
            <a:r>
              <a:rPr lang="zh-TW" altLang="en-US" sz="3200" b="1" dirty="0" smtClean="0">
                <a:solidFill>
                  <a:schemeClr val="tx1"/>
                </a:solidFill>
                <a:latin typeface="微軟正黑體" panose="020B0604030504040204" pitchFamily="34" charset="-120"/>
                <a:ea typeface="微軟正黑體" panose="020B0604030504040204" pitchFamily="34" charset="-120"/>
              </a:rPr>
              <a:t>。</a:t>
            </a:r>
            <a:endParaRPr lang="en-US" altLang="zh-TW" sz="3200" b="1" dirty="0" smtClean="0">
              <a:solidFill>
                <a:schemeClr val="tx1"/>
              </a:solidFill>
              <a:latin typeface="微軟正黑體" panose="020B0604030504040204" pitchFamily="34" charset="-120"/>
              <a:ea typeface="微軟正黑體" panose="020B0604030504040204" pitchFamily="34" charset="-120"/>
            </a:endParaRPr>
          </a:p>
          <a:p>
            <a:pPr marL="342900" lvl="1" indent="-342900">
              <a:lnSpc>
                <a:spcPts val="4000"/>
              </a:lnSpc>
              <a:buFontTx/>
              <a:buChar char="•"/>
            </a:pPr>
            <a:r>
              <a:rPr lang="zh-TW" altLang="en-US" sz="3200" b="1" dirty="0" smtClean="0">
                <a:solidFill>
                  <a:srgbClr val="C00000"/>
                </a:solidFill>
                <a:latin typeface="微軟正黑體" panose="020B0604030504040204" pitchFamily="34" charset="-120"/>
                <a:ea typeface="微軟正黑體" panose="020B0604030504040204" pitchFamily="34" charset="-120"/>
              </a:rPr>
              <a:t>原始的</a:t>
            </a:r>
            <a:r>
              <a:rPr lang="zh-TW" altLang="en-US" sz="3200" b="1" dirty="0">
                <a:solidFill>
                  <a:srgbClr val="C00000"/>
                </a:solidFill>
                <a:latin typeface="微軟正黑體" panose="020B0604030504040204" pitchFamily="34" charset="-120"/>
                <a:ea typeface="微軟正黑體" panose="020B0604030504040204" pitchFamily="34" charset="-120"/>
              </a:rPr>
              <a:t>理想化與</a:t>
            </a:r>
            <a:r>
              <a:rPr lang="zh-TW" altLang="en-US" sz="3200" b="1" dirty="0" smtClean="0">
                <a:solidFill>
                  <a:srgbClr val="C00000"/>
                </a:solidFill>
                <a:latin typeface="微軟正黑體" panose="020B0604030504040204" pitchFamily="34" charset="-120"/>
                <a:ea typeface="微軟正黑體" panose="020B0604030504040204" pitchFamily="34" charset="-120"/>
              </a:rPr>
              <a:t>貶抑：</a:t>
            </a:r>
            <a:r>
              <a:rPr lang="zh-TW" altLang="en-US" sz="3200" b="1" dirty="0">
                <a:solidFill>
                  <a:schemeClr val="tx1"/>
                </a:solidFill>
                <a:latin typeface="微軟正黑體" panose="020B0604030504040204" pitchFamily="34" charset="-120"/>
                <a:ea typeface="微軟正黑體" panose="020B0604030504040204" pitchFamily="34" charset="-120"/>
              </a:rPr>
              <a:t>當外在客體令其挫折且無法滿足需求時</a:t>
            </a:r>
            <a:r>
              <a:rPr lang="zh-TW" altLang="en-US" sz="3200" b="1" dirty="0" smtClean="0">
                <a:solidFill>
                  <a:schemeClr val="tx1"/>
                </a:solidFill>
                <a:latin typeface="微軟正黑體" panose="020B0604030504040204" pitchFamily="34" charset="-120"/>
                <a:ea typeface="微軟正黑體" panose="020B0604030504040204" pitchFamily="34" charset="-120"/>
              </a:rPr>
              <a:t>，案主便</a:t>
            </a:r>
            <a:r>
              <a:rPr lang="zh-TW" altLang="en-US" sz="3200" b="1" dirty="0">
                <a:solidFill>
                  <a:schemeClr val="tx1"/>
                </a:solidFill>
                <a:latin typeface="微軟正黑體" panose="020B0604030504040204" pitchFamily="34" charset="-120"/>
                <a:ea typeface="微軟正黑體" panose="020B0604030504040204" pitchFamily="34" charset="-120"/>
              </a:rPr>
              <a:t>在理想化</a:t>
            </a:r>
            <a:r>
              <a:rPr lang="zh-TW" altLang="en-US" sz="3200" b="1" dirty="0" smtClean="0">
                <a:solidFill>
                  <a:schemeClr val="tx1"/>
                </a:solidFill>
                <a:latin typeface="微軟正黑體" panose="020B0604030504040204" pitchFamily="34" charset="-120"/>
                <a:ea typeface="微軟正黑體" panose="020B0604030504040204" pitchFamily="34" charset="-120"/>
              </a:rPr>
              <a:t>客體與貶抑</a:t>
            </a:r>
            <a:r>
              <a:rPr lang="zh-TW" altLang="en-US" sz="3200" b="1" dirty="0">
                <a:solidFill>
                  <a:schemeClr val="tx1"/>
                </a:solidFill>
                <a:latin typeface="微軟正黑體" panose="020B0604030504040204" pitchFamily="34" charset="-120"/>
                <a:ea typeface="微軟正黑體" panose="020B0604030504040204" pitchFamily="34" charset="-120"/>
              </a:rPr>
              <a:t>客體之間搖擺</a:t>
            </a:r>
            <a:r>
              <a:rPr lang="zh-TW" altLang="en-US" sz="3200" b="1" dirty="0" smtClean="0">
                <a:solidFill>
                  <a:schemeClr val="tx1"/>
                </a:solidFill>
                <a:latin typeface="微軟正黑體" panose="020B0604030504040204" pitchFamily="34" charset="-120"/>
                <a:ea typeface="微軟正黑體" panose="020B0604030504040204" pitchFamily="34" charset="-120"/>
              </a:rPr>
              <a:t>。</a:t>
            </a:r>
            <a:r>
              <a:rPr lang="zh-TW" altLang="en-US" sz="3200" b="1" dirty="0" smtClean="0">
                <a:solidFill>
                  <a:srgbClr val="0000FF"/>
                </a:solidFill>
                <a:latin typeface="微軟正黑體" panose="020B0604030504040204" pitchFamily="34" charset="-120"/>
                <a:ea typeface="微軟正黑體" panose="020B0604030504040204" pitchFamily="34" charset="-120"/>
              </a:rPr>
              <a:t>貶抑客體可避免</a:t>
            </a:r>
            <a:r>
              <a:rPr lang="zh-TW" altLang="en-US" sz="3200" b="1" dirty="0">
                <a:solidFill>
                  <a:srgbClr val="0000FF"/>
                </a:solidFill>
                <a:latin typeface="微軟正黑體" panose="020B0604030504040204" pitchFamily="34" charset="-120"/>
                <a:ea typeface="微軟正黑體" panose="020B0604030504040204" pitchFamily="34" charset="-120"/>
              </a:rPr>
              <a:t>令人受挫的客體轉化為迫害者，或使客體變得不太</a:t>
            </a:r>
            <a:r>
              <a:rPr lang="zh-TW" altLang="en-US" sz="3200" b="1" dirty="0" smtClean="0">
                <a:solidFill>
                  <a:srgbClr val="0000FF"/>
                </a:solidFill>
                <a:latin typeface="微軟正黑體" panose="020B0604030504040204" pitchFamily="34" charset="-120"/>
                <a:ea typeface="微軟正黑體" panose="020B0604030504040204" pitchFamily="34" charset="-120"/>
              </a:rPr>
              <a:t>重要</a:t>
            </a:r>
            <a:r>
              <a:rPr lang="zh-TW" altLang="en-US" sz="3200" b="1" dirty="0" smtClean="0">
                <a:solidFill>
                  <a:schemeClr val="tx1"/>
                </a:solidFill>
                <a:latin typeface="微軟正黑體" panose="020B0604030504040204" pitchFamily="34" charset="-120"/>
                <a:ea typeface="微軟正黑體" panose="020B0604030504040204" pitchFamily="34" charset="-120"/>
              </a:rPr>
              <a:t>。</a:t>
            </a:r>
            <a:endParaRPr lang="en-US" altLang="zh-TW" sz="3200" b="1" dirty="0" smtClean="0">
              <a:solidFill>
                <a:schemeClr val="tx1"/>
              </a:solidFill>
              <a:latin typeface="微軟正黑體" panose="020B0604030504040204" pitchFamily="34" charset="-120"/>
              <a:ea typeface="微軟正黑體" panose="020B0604030504040204" pitchFamily="34" charset="-120"/>
            </a:endParaRPr>
          </a:p>
          <a:p>
            <a:pPr marL="342900" lvl="1" indent="-342900">
              <a:lnSpc>
                <a:spcPts val="4000"/>
              </a:lnSpc>
              <a:buFontTx/>
              <a:buChar char="•"/>
            </a:pPr>
            <a:endParaRPr lang="zh-TW" altLang="en-US" b="1" dirty="0">
              <a:solidFill>
                <a:schemeClr val="tx1"/>
              </a:solidFill>
              <a:latin typeface="標楷體" pitchFamily="65" charset="-120"/>
              <a:ea typeface="標楷體" pitchFamily="65" charset="-120"/>
            </a:endParaRPr>
          </a:p>
          <a:p>
            <a:pPr marL="342900" lvl="1" indent="-342900">
              <a:lnSpc>
                <a:spcPts val="4000"/>
              </a:lnSpc>
              <a:buFontTx/>
              <a:buChar char="•"/>
            </a:pPr>
            <a:endParaRPr lang="zh-TW" altLang="en-US" b="1" dirty="0">
              <a:solidFill>
                <a:schemeClr val="tx1"/>
              </a:solidFill>
            </a:endParaRPr>
          </a:p>
          <a:p>
            <a:pPr>
              <a:lnSpc>
                <a:spcPts val="4000"/>
              </a:lnSpc>
            </a:pPr>
            <a:endParaRPr lang="zh-TW"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9" name="Rectangle 2"/>
          <p:cNvSpPr>
            <a:spLocks noGrp="1" noChangeArrowheads="1"/>
          </p:cNvSpPr>
          <p:nvPr>
            <p:ph type="body" idx="1"/>
          </p:nvPr>
        </p:nvSpPr>
        <p:spPr>
          <a:xfrm>
            <a:off x="0" y="188641"/>
            <a:ext cx="9144000" cy="6193110"/>
          </a:xfrm>
        </p:spPr>
        <p:txBody>
          <a:bodyPr/>
          <a:lstStyle/>
          <a:p>
            <a:pPr eaLnBrk="1" hangingPunct="1">
              <a:lnSpc>
                <a:spcPts val="4000"/>
              </a:lnSpc>
            </a:pPr>
            <a:r>
              <a:rPr lang="zh-TW" altLang="en-US" b="1" dirty="0">
                <a:solidFill>
                  <a:srgbClr val="C00000"/>
                </a:solidFill>
                <a:latin typeface="微軟正黑體" panose="020B0604030504040204" pitchFamily="34" charset="-120"/>
                <a:ea typeface="微軟正黑體" panose="020B0604030504040204" pitchFamily="34" charset="-120"/>
              </a:rPr>
              <a:t>侵略性的行為表現：</a:t>
            </a:r>
            <a:r>
              <a:rPr lang="zh-TW" altLang="en-US" b="1" dirty="0">
                <a:solidFill>
                  <a:schemeClr val="tx1"/>
                </a:solidFill>
                <a:latin typeface="微軟正黑體" panose="020B0604030504040204" pitchFamily="34" charset="-120"/>
                <a:ea typeface="微軟正黑體" panose="020B0604030504040204" pitchFamily="34" charset="-120"/>
              </a:rPr>
              <a:t>幫助案主處理自己不能忍受的焦慮感 （包括自我毀滅的表現</a:t>
            </a:r>
            <a:r>
              <a:rPr lang="zh-TW" altLang="en-US" b="1" dirty="0" smtClean="0">
                <a:solidFill>
                  <a:schemeClr val="tx1"/>
                </a:solidFill>
                <a:latin typeface="微軟正黑體" panose="020B0604030504040204" pitchFamily="34" charset="-120"/>
                <a:ea typeface="微軟正黑體" panose="020B0604030504040204" pitchFamily="34" charset="-120"/>
              </a:rPr>
              <a:t>）</a:t>
            </a:r>
            <a:endParaRPr lang="en-US" altLang="zh-TW" b="1" dirty="0" smtClean="0">
              <a:solidFill>
                <a:schemeClr val="tx1"/>
              </a:solidFill>
              <a:latin typeface="微軟正黑體" panose="020B0604030504040204" pitchFamily="34" charset="-120"/>
              <a:ea typeface="微軟正黑體" panose="020B0604030504040204" pitchFamily="34" charset="-120"/>
            </a:endParaRPr>
          </a:p>
          <a:p>
            <a:pPr eaLnBrk="1" hangingPunct="1">
              <a:lnSpc>
                <a:spcPts val="4000"/>
              </a:lnSpc>
            </a:pPr>
            <a:r>
              <a:rPr lang="zh-TW" altLang="en-US" b="1" dirty="0" smtClean="0">
                <a:solidFill>
                  <a:srgbClr val="C00000"/>
                </a:solidFill>
                <a:latin typeface="微軟正黑體" panose="020B0604030504040204" pitchFamily="34" charset="-120"/>
                <a:ea typeface="微軟正黑體" panose="020B0604030504040204" pitchFamily="34" charset="-120"/>
              </a:rPr>
              <a:t>解離：</a:t>
            </a:r>
            <a:endParaRPr lang="en-US" altLang="zh-TW" b="1" dirty="0" smtClean="0">
              <a:solidFill>
                <a:srgbClr val="C00000"/>
              </a:solidFill>
              <a:latin typeface="微軟正黑體" panose="020B0604030504040204" pitchFamily="34" charset="-120"/>
              <a:ea typeface="微軟正黑體" panose="020B0604030504040204" pitchFamily="34" charset="-120"/>
            </a:endParaRPr>
          </a:p>
          <a:p>
            <a:pPr lvl="1" eaLnBrk="1" hangingPunct="1">
              <a:lnSpc>
                <a:spcPts val="4000"/>
              </a:lnSpc>
            </a:pPr>
            <a:r>
              <a:rPr lang="zh-TW" altLang="en-US" sz="3200" b="1" dirty="0" smtClean="0">
                <a:solidFill>
                  <a:schemeClr val="tx1"/>
                </a:solidFill>
                <a:latin typeface="微軟正黑體" panose="020B0604030504040204" pitchFamily="34" charset="-120"/>
                <a:ea typeface="微軟正黑體" panose="020B0604030504040204" pitchFamily="34" charset="-120"/>
              </a:rPr>
              <a:t>否定</a:t>
            </a:r>
            <a:r>
              <a:rPr lang="zh-TW" altLang="en-US" sz="3200" b="1" dirty="0">
                <a:solidFill>
                  <a:schemeClr val="tx1"/>
                </a:solidFill>
                <a:latin typeface="微軟正黑體" panose="020B0604030504040204" pitchFamily="34" charset="-120"/>
                <a:ea typeface="微軟正黑體" panose="020B0604030504040204" pitchFamily="34" charset="-120"/>
              </a:rPr>
              <a:t>創傷經驗的意義和重要性來縮小創傷經驗帶來的痛苦。</a:t>
            </a:r>
          </a:p>
          <a:p>
            <a:pPr lvl="1" eaLnBrk="1" hangingPunct="1">
              <a:lnSpc>
                <a:spcPts val="4000"/>
              </a:lnSpc>
            </a:pPr>
            <a:r>
              <a:rPr lang="zh-TW" altLang="en-US" sz="3200" b="1" dirty="0" smtClean="0">
                <a:solidFill>
                  <a:schemeClr val="tx1"/>
                </a:solidFill>
                <a:latin typeface="微軟正黑體" panose="020B0604030504040204" pitchFamily="34" charset="-120"/>
                <a:ea typeface="微軟正黑體" panose="020B0604030504040204" pitchFamily="34" charset="-120"/>
              </a:rPr>
              <a:t>經常</a:t>
            </a:r>
            <a:r>
              <a:rPr lang="zh-TW" altLang="en-US" sz="3200" b="1" dirty="0">
                <a:solidFill>
                  <a:schemeClr val="tx1"/>
                </a:solidFill>
                <a:latin typeface="微軟正黑體" panose="020B0604030504040204" pitchFamily="34" charset="-120"/>
                <a:ea typeface="微軟正黑體" panose="020B0604030504040204" pitchFamily="34" charset="-120"/>
              </a:rPr>
              <a:t>伴隨著對創傷事件的空白和記憶喪失</a:t>
            </a:r>
          </a:p>
          <a:p>
            <a:pPr lvl="1" eaLnBrk="1" hangingPunct="1">
              <a:lnSpc>
                <a:spcPts val="4000"/>
              </a:lnSpc>
            </a:pPr>
            <a:r>
              <a:rPr lang="zh-TW" altLang="en-US" sz="3200" b="1" dirty="0">
                <a:solidFill>
                  <a:schemeClr val="tx1"/>
                </a:solidFill>
                <a:latin typeface="微軟正黑體" panose="020B0604030504040204" pitchFamily="34" charset="-120"/>
                <a:ea typeface="微軟正黑體" panose="020B0604030504040204" pitchFamily="34" charset="-120"/>
              </a:rPr>
              <a:t>有嚴重創傷或受虐歷史</a:t>
            </a:r>
            <a:r>
              <a:rPr lang="zh-TW" altLang="en-US" sz="3200" b="1" dirty="0" smtClean="0">
                <a:solidFill>
                  <a:schemeClr val="tx1"/>
                </a:solidFill>
                <a:latin typeface="微軟正黑體" panose="020B0604030504040204" pitchFamily="34" charset="-120"/>
                <a:ea typeface="微軟正黑體" panose="020B0604030504040204" pitchFamily="34" charset="-120"/>
              </a:rPr>
              <a:t>的案主經常</a:t>
            </a:r>
            <a:r>
              <a:rPr lang="zh-TW" altLang="en-US" sz="3200" b="1" dirty="0">
                <a:solidFill>
                  <a:schemeClr val="tx1"/>
                </a:solidFill>
                <a:latin typeface="微軟正黑體" panose="020B0604030504040204" pitchFamily="34" charset="-120"/>
                <a:ea typeface="微軟正黑體" panose="020B0604030504040204" pitchFamily="34" charset="-120"/>
              </a:rPr>
              <a:t>經驗到去現實感（</a:t>
            </a:r>
            <a:r>
              <a:rPr lang="en-US" altLang="zh-TW" sz="3200" b="1" dirty="0" err="1">
                <a:solidFill>
                  <a:schemeClr val="tx1"/>
                </a:solidFill>
                <a:latin typeface="微軟正黑體" panose="020B0604030504040204" pitchFamily="34" charset="-120"/>
                <a:ea typeface="微軟正黑體" panose="020B0604030504040204" pitchFamily="34" charset="-120"/>
              </a:rPr>
              <a:t>derealization</a:t>
            </a:r>
            <a:r>
              <a:rPr lang="zh-TW" altLang="en-US" sz="3200" b="1" dirty="0">
                <a:solidFill>
                  <a:schemeClr val="tx1"/>
                </a:solidFill>
                <a:latin typeface="微軟正黑體" panose="020B0604030504040204" pitchFamily="34" charset="-120"/>
                <a:ea typeface="微軟正黑體" panose="020B0604030504040204" pitchFamily="34" charset="-120"/>
              </a:rPr>
              <a:t>）與自我感喪失（</a:t>
            </a:r>
            <a:r>
              <a:rPr lang="en-US" altLang="zh-TW" sz="3200" b="1" dirty="0">
                <a:solidFill>
                  <a:schemeClr val="tx1"/>
                </a:solidFill>
                <a:latin typeface="微軟正黑體" panose="020B0604030504040204" pitchFamily="34" charset="-120"/>
                <a:ea typeface="微軟正黑體" panose="020B0604030504040204" pitchFamily="34" charset="-120"/>
              </a:rPr>
              <a:t>depersonalization</a:t>
            </a:r>
            <a:r>
              <a:rPr lang="zh-TW" altLang="en-US" sz="3200" b="1" dirty="0">
                <a:solidFill>
                  <a:schemeClr val="tx1"/>
                </a:solidFill>
                <a:latin typeface="微軟正黑體" panose="020B0604030504040204" pitchFamily="34" charset="-120"/>
                <a:ea typeface="微軟正黑體" panose="020B0604030504040204" pitchFamily="34" charset="-120"/>
              </a:rPr>
              <a:t>），以對抗再次受創</a:t>
            </a:r>
            <a:r>
              <a:rPr lang="zh-TW" altLang="en-US" sz="3200" b="1" dirty="0" smtClean="0">
                <a:solidFill>
                  <a:schemeClr val="tx1"/>
                </a:solidFill>
                <a:latin typeface="微軟正黑體" panose="020B0604030504040204" pitchFamily="34" charset="-120"/>
                <a:ea typeface="微軟正黑體" panose="020B0604030504040204" pitchFamily="34" charset="-120"/>
              </a:rPr>
              <a:t>。</a:t>
            </a:r>
            <a:endParaRPr lang="en-US" altLang="zh-TW" sz="3200" b="1" dirty="0" smtClean="0">
              <a:solidFill>
                <a:schemeClr val="tx1"/>
              </a:solidFill>
              <a:latin typeface="微軟正黑體" panose="020B0604030504040204" pitchFamily="34" charset="-120"/>
              <a:ea typeface="微軟正黑體" panose="020B0604030504040204" pitchFamily="34" charset="-120"/>
            </a:endParaRPr>
          </a:p>
          <a:p>
            <a:pPr marL="0" indent="0" eaLnBrk="1" hangingPunct="1">
              <a:lnSpc>
                <a:spcPct val="90000"/>
              </a:lnSpc>
              <a:buNone/>
            </a:pPr>
            <a:endParaRPr lang="zh-TW" altLang="en-US" sz="3200" b="1" dirty="0" smtClean="0">
              <a:solidFill>
                <a:srgbClr val="FF00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標題 1"/>
          <p:cNvSpPr>
            <a:spLocks noGrp="1"/>
          </p:cNvSpPr>
          <p:nvPr>
            <p:ph type="title"/>
          </p:nvPr>
        </p:nvSpPr>
        <p:spPr>
          <a:xfrm>
            <a:off x="1043608" y="1124744"/>
            <a:ext cx="7162800" cy="3179440"/>
          </a:xfrm>
        </p:spPr>
        <p:txBody>
          <a:bodyPr/>
          <a:lstStyle/>
          <a:p>
            <a:r>
              <a:rPr lang="zh-TW" altLang="en-US" sz="5400" b="1" dirty="0" smtClean="0">
                <a:solidFill>
                  <a:srgbClr val="FF0000"/>
                </a:solidFill>
                <a:latin typeface="微軟正黑體" panose="020B0604030504040204" pitchFamily="34" charset="-120"/>
                <a:ea typeface="微軟正黑體" panose="020B0604030504040204" pitchFamily="34" charset="-120"/>
              </a:rPr>
              <a:t>客體關係觀點看</a:t>
            </a:r>
            <a:r>
              <a:rPr lang="en-US" altLang="zh-TW" sz="5400" b="1" dirty="0" smtClean="0">
                <a:solidFill>
                  <a:srgbClr val="FF0000"/>
                </a:solidFill>
                <a:latin typeface="微軟正黑體" panose="020B0604030504040204" pitchFamily="34" charset="-120"/>
                <a:ea typeface="微軟正黑體" panose="020B0604030504040204" pitchFamily="34" charset="-120"/>
              </a:rPr>
              <a:t/>
            </a:r>
            <a:br>
              <a:rPr lang="en-US" altLang="zh-TW" sz="5400" b="1" dirty="0" smtClean="0">
                <a:solidFill>
                  <a:srgbClr val="FF0000"/>
                </a:solidFill>
                <a:latin typeface="微軟正黑體" panose="020B0604030504040204" pitchFamily="34" charset="-120"/>
                <a:ea typeface="微軟正黑體" panose="020B0604030504040204" pitchFamily="34" charset="-120"/>
              </a:rPr>
            </a:br>
            <a:r>
              <a:rPr lang="zh-TW" altLang="en-US" sz="5400" b="1" dirty="0" smtClean="0">
                <a:solidFill>
                  <a:srgbClr val="FF0000"/>
                </a:solidFill>
                <a:latin typeface="微軟正黑體" panose="020B0604030504040204" pitchFamily="34" charset="-120"/>
                <a:ea typeface="微軟正黑體" panose="020B0604030504040204" pitchFamily="34" charset="-120"/>
              </a:rPr>
              <a:t>邊緣型人格疾患的形成</a:t>
            </a:r>
            <a:endParaRPr lang="zh-TW" altLang="en-US" sz="5400" b="1" dirty="0">
              <a:solidFill>
                <a:srgbClr val="FF0000"/>
              </a:solidFill>
              <a:latin typeface="微軟正黑體" panose="020B0604030504040204" pitchFamily="34" charset="-120"/>
              <a:ea typeface="微軟正黑體" panose="020B0604030504040204" pitchFamily="34" charset="-12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0" name="標題 1"/>
          <p:cNvSpPr>
            <a:spLocks noGrp="1"/>
          </p:cNvSpPr>
          <p:nvPr>
            <p:ph type="title"/>
          </p:nvPr>
        </p:nvSpPr>
        <p:spPr>
          <a:xfrm>
            <a:off x="179512" y="836712"/>
            <a:ext cx="8856984" cy="4187552"/>
          </a:xfrm>
        </p:spPr>
        <p:txBody>
          <a:bodyPr/>
          <a:lstStyle/>
          <a:p>
            <a:r>
              <a:rPr lang="en-US" altLang="zh-TW" sz="5400" b="1" dirty="0" err="1">
                <a:solidFill>
                  <a:srgbClr val="0000FF"/>
                </a:solidFill>
                <a:latin typeface="微軟正黑體" panose="020B0604030504040204" pitchFamily="34" charset="-120"/>
                <a:ea typeface="微軟正黑體" panose="020B0604030504040204" pitchFamily="34" charset="-120"/>
              </a:rPr>
              <a:t>Kernberg</a:t>
            </a:r>
            <a:r>
              <a:rPr lang="zh-TW" altLang="en-US" sz="5400" b="1" dirty="0">
                <a:solidFill>
                  <a:srgbClr val="0000FF"/>
                </a:solidFill>
                <a:latin typeface="微軟正黑體" panose="020B0604030504040204" pitchFamily="34" charset="-120"/>
                <a:ea typeface="微軟正黑體" panose="020B0604030504040204" pitchFamily="34" charset="-120"/>
              </a:rPr>
              <a:t>以外的</a:t>
            </a:r>
            <a:r>
              <a:rPr lang="en-US" altLang="zh-TW" sz="5400" b="1" dirty="0">
                <a:solidFill>
                  <a:srgbClr val="0000FF"/>
                </a:solidFill>
                <a:latin typeface="微軟正黑體" panose="020B0604030504040204" pitchFamily="34" charset="-120"/>
                <a:ea typeface="微軟正黑體" panose="020B0604030504040204" pitchFamily="34" charset="-120"/>
              </a:rPr>
              <a:t>ORT</a:t>
            </a:r>
            <a:r>
              <a:rPr lang="zh-TW" altLang="en-US" sz="5400" b="1" dirty="0">
                <a:solidFill>
                  <a:srgbClr val="0000FF"/>
                </a:solidFill>
                <a:latin typeface="微軟正黑體" panose="020B0604030504040204" pitchFamily="34" charset="-120"/>
                <a:ea typeface="微軟正黑體" panose="020B0604030504040204" pitchFamily="34" charset="-120"/>
              </a:rPr>
              <a:t>學者對於</a:t>
            </a:r>
            <a:r>
              <a:rPr lang="en-US" altLang="zh-TW" sz="5400" b="1" dirty="0">
                <a:solidFill>
                  <a:srgbClr val="0000FF"/>
                </a:solidFill>
                <a:latin typeface="微軟正黑體" panose="020B0604030504040204" pitchFamily="34" charset="-120"/>
                <a:ea typeface="微軟正黑體" panose="020B0604030504040204" pitchFamily="34" charset="-120"/>
              </a:rPr>
              <a:t>BPD</a:t>
            </a:r>
            <a:r>
              <a:rPr lang="zh-TW" altLang="en-US" sz="5400" b="1" dirty="0">
                <a:solidFill>
                  <a:srgbClr val="0000FF"/>
                </a:solidFill>
                <a:latin typeface="微軟正黑體" panose="020B0604030504040204" pitchFamily="34" charset="-120"/>
                <a:ea typeface="微軟正黑體" panose="020B0604030504040204" pitchFamily="34" charset="-120"/>
              </a:rPr>
              <a:t>的病態發展觀點</a:t>
            </a:r>
            <a:endParaRPr lang="zh-TW" altLang="en-US" sz="5400" dirty="0">
              <a:solidFill>
                <a:srgbClr val="0000FF"/>
              </a:solidFill>
              <a:latin typeface="微軟正黑體" panose="020B0604030504040204" pitchFamily="34" charset="-120"/>
              <a:ea typeface="微軟正黑體" panose="020B0604030504040204" pitchFamily="34" charset="-12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1" name="Rectangle 3"/>
          <p:cNvSpPr>
            <a:spLocks noGrp="1" noChangeArrowheads="1"/>
          </p:cNvSpPr>
          <p:nvPr>
            <p:ph type="body" idx="1"/>
          </p:nvPr>
        </p:nvSpPr>
        <p:spPr>
          <a:xfrm>
            <a:off x="323528" y="476672"/>
            <a:ext cx="8496944" cy="5760640"/>
          </a:xfrm>
        </p:spPr>
        <p:txBody>
          <a:bodyPr/>
          <a:lstStyle/>
          <a:p>
            <a:pPr marL="609600" indent="-609600" eaLnBrk="1" hangingPunct="1">
              <a:lnSpc>
                <a:spcPts val="3600"/>
              </a:lnSpc>
              <a:buNone/>
            </a:pPr>
            <a:r>
              <a:rPr lang="zh-TW" altLang="en-US" b="1" dirty="0" smtClean="0">
                <a:solidFill>
                  <a:srgbClr val="0000FF"/>
                </a:solidFill>
                <a:latin typeface="微軟正黑體" panose="020B0604030504040204" pitchFamily="34" charset="-120"/>
                <a:ea typeface="微軟正黑體" panose="020B0604030504040204" pitchFamily="34" charset="-120"/>
              </a:rPr>
              <a:t>一、</a:t>
            </a:r>
            <a:r>
              <a:rPr lang="en-US" altLang="zh-TW" b="1" dirty="0" err="1" smtClean="0">
                <a:solidFill>
                  <a:srgbClr val="FF0000"/>
                </a:solidFill>
                <a:latin typeface="微軟正黑體" panose="020B0604030504040204" pitchFamily="34" charset="-120"/>
                <a:ea typeface="微軟正黑體" panose="020B0604030504040204" pitchFamily="34" charset="-120"/>
              </a:rPr>
              <a:t>Winnicott</a:t>
            </a:r>
            <a:r>
              <a:rPr lang="zh-TW" altLang="en-US" b="1" dirty="0" smtClean="0">
                <a:solidFill>
                  <a:srgbClr val="FF0000"/>
                </a:solidFill>
                <a:latin typeface="微軟正黑體" panose="020B0604030504040204" pitchFamily="34" charset="-120"/>
                <a:ea typeface="微軟正黑體" panose="020B0604030504040204" pitchFamily="34" charset="-120"/>
              </a:rPr>
              <a:t>的觀點</a:t>
            </a:r>
            <a:r>
              <a:rPr lang="en-US" altLang="zh-TW" b="1" dirty="0" smtClean="0">
                <a:solidFill>
                  <a:srgbClr val="FF0000"/>
                </a:solidFill>
                <a:latin typeface="微軟正黑體" panose="020B0604030504040204" pitchFamily="34" charset="-120"/>
                <a:ea typeface="微軟正黑體" panose="020B0604030504040204" pitchFamily="34" charset="-120"/>
              </a:rPr>
              <a:t>: </a:t>
            </a:r>
          </a:p>
          <a:p>
            <a:pPr marL="609600" indent="-609600" eaLnBrk="1" hangingPunct="1">
              <a:lnSpc>
                <a:spcPts val="3600"/>
              </a:lnSpc>
              <a:buNone/>
            </a:pPr>
            <a:r>
              <a:rPr lang="en-US" altLang="zh-TW" b="1" dirty="0" smtClean="0">
                <a:solidFill>
                  <a:srgbClr val="FF0000"/>
                </a:solidFill>
                <a:latin typeface="微軟正黑體" panose="020B0604030504040204" pitchFamily="34" charset="-120"/>
                <a:ea typeface="微軟正黑體" panose="020B0604030504040204" pitchFamily="34" charset="-120"/>
              </a:rPr>
              <a:t>        </a:t>
            </a:r>
            <a:r>
              <a:rPr lang="zh-TW" altLang="en-US" b="1" dirty="0" smtClean="0">
                <a:solidFill>
                  <a:srgbClr val="0000FF"/>
                </a:solidFill>
                <a:latin typeface="微軟正黑體" panose="020B0604030504040204" pitchFamily="34" charset="-120"/>
                <a:ea typeface="微軟正黑體" panose="020B0604030504040204" pitchFamily="34" charset="-120"/>
              </a:rPr>
              <a:t>母親在早期照顧中無法調節</a:t>
            </a:r>
            <a:r>
              <a:rPr lang="zh-TW" altLang="en-US" sz="2800" b="1" dirty="0" smtClean="0">
                <a:solidFill>
                  <a:srgbClr val="0000FF"/>
                </a:solidFill>
                <a:latin typeface="微軟正黑體" panose="020B0604030504040204" pitchFamily="34" charset="-120"/>
                <a:ea typeface="微軟正黑體" panose="020B0604030504040204" pitchFamily="34" charset="-120"/>
              </a:rPr>
              <a:t>（</a:t>
            </a:r>
            <a:r>
              <a:rPr lang="en-US" altLang="zh-TW" sz="2800" b="1" dirty="0" smtClean="0">
                <a:solidFill>
                  <a:srgbClr val="0000FF"/>
                </a:solidFill>
                <a:latin typeface="微軟正黑體" panose="020B0604030504040204" pitchFamily="34" charset="-120"/>
                <a:ea typeface="微軟正黑體" panose="020B0604030504040204" pitchFamily="34" charset="-120"/>
              </a:rPr>
              <a:t>attunement</a:t>
            </a:r>
            <a:r>
              <a:rPr lang="zh-TW" altLang="en-US" sz="2800" b="1" dirty="0" smtClean="0">
                <a:solidFill>
                  <a:srgbClr val="0000FF"/>
                </a:solidFill>
                <a:latin typeface="微軟正黑體" panose="020B0604030504040204" pitchFamily="34" charset="-120"/>
                <a:ea typeface="微軟正黑體" panose="020B0604030504040204" pitchFamily="34" charset="-120"/>
              </a:rPr>
              <a:t>）</a:t>
            </a:r>
            <a:endParaRPr lang="en-US" altLang="zh-TW" sz="2800"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ts val="3600"/>
              </a:lnSpc>
              <a:buNone/>
            </a:pPr>
            <a:r>
              <a:rPr lang="zh-TW" altLang="en-US" b="1" dirty="0" smtClean="0">
                <a:solidFill>
                  <a:srgbClr val="0000FF"/>
                </a:solidFill>
                <a:latin typeface="微軟正黑體" panose="020B0604030504040204" pitchFamily="34" charset="-120"/>
                <a:ea typeface="微軟正黑體" panose="020B0604030504040204" pitchFamily="34" charset="-120"/>
              </a:rPr>
              <a:t>        適配兒童的需要，來幫助嬰兒建立健康的</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ts val="3600"/>
              </a:lnSpc>
              <a:buNone/>
            </a:pPr>
            <a:r>
              <a:rPr lang="zh-TW" altLang="en-US" b="1" dirty="0" smtClean="0">
                <a:solidFill>
                  <a:srgbClr val="0000FF"/>
                </a:solidFill>
                <a:latin typeface="微軟正黑體" panose="020B0604030504040204" pitchFamily="34" charset="-120"/>
                <a:ea typeface="微軟正黑體" panose="020B0604030504040204" pitchFamily="34" charset="-120"/>
              </a:rPr>
              <a:t>        依附      嬰兒需求滿足的挫敗      壞客體經</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ts val="3600"/>
              </a:lnSpc>
              <a:buNone/>
            </a:pPr>
            <a:r>
              <a:rPr lang="zh-TW" altLang="en-US" b="1" dirty="0" smtClean="0">
                <a:solidFill>
                  <a:srgbClr val="0000FF"/>
                </a:solidFill>
                <a:latin typeface="微軟正黑體" panose="020B0604030504040204" pitchFamily="34" charset="-120"/>
                <a:ea typeface="微軟正黑體" panose="020B0604030504040204" pitchFamily="34" charset="-120"/>
              </a:rPr>
              <a:t>        驗變多      分裂機轉的持續運作</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ts val="3600"/>
              </a:lnSpc>
              <a:buNone/>
            </a:pPr>
            <a:r>
              <a:rPr lang="zh-TW" altLang="en-US" b="1" dirty="0" smtClean="0">
                <a:solidFill>
                  <a:srgbClr val="0000FF"/>
                </a:solidFill>
                <a:latin typeface="微軟正黑體" panose="020B0604030504040204" pitchFamily="34" charset="-120"/>
                <a:ea typeface="微軟正黑體" panose="020B0604030504040204" pitchFamily="34" charset="-120"/>
              </a:rPr>
              <a:t>        </a:t>
            </a:r>
            <a:endParaRPr lang="en-US" altLang="zh-TW" sz="2800" b="1" dirty="0" smtClean="0">
              <a:solidFill>
                <a:srgbClr val="FF0000"/>
              </a:solidFill>
              <a:latin typeface="微軟正黑體" panose="020B0604030504040204" pitchFamily="34" charset="-120"/>
              <a:ea typeface="微軟正黑體" panose="020B0604030504040204" pitchFamily="34" charset="-120"/>
            </a:endParaRPr>
          </a:p>
          <a:p>
            <a:pPr marL="609600" indent="-609600" eaLnBrk="1" hangingPunct="1">
              <a:lnSpc>
                <a:spcPts val="3600"/>
              </a:lnSpc>
              <a:buNone/>
            </a:pPr>
            <a:r>
              <a:rPr lang="zh-TW" altLang="en-US" b="1" dirty="0">
                <a:solidFill>
                  <a:srgbClr val="0000FF"/>
                </a:solidFill>
                <a:latin typeface="微軟正黑體" panose="020B0604030504040204" pitchFamily="34" charset="-120"/>
                <a:ea typeface="微軟正黑體" panose="020B0604030504040204" pitchFamily="34" charset="-120"/>
                <a:cs typeface="微軟正黑體 Light" panose="020B0304030504040204" pitchFamily="34" charset="-120"/>
              </a:rPr>
              <a:t>二</a:t>
            </a:r>
            <a:r>
              <a:rPr lang="zh-TW" altLang="en-US" b="1" dirty="0" smtClean="0">
                <a:solidFill>
                  <a:srgbClr val="0000FF"/>
                </a:solidFill>
                <a:latin typeface="微軟正黑體" panose="020B0604030504040204" pitchFamily="34" charset="-120"/>
                <a:ea typeface="微軟正黑體" panose="020B0604030504040204" pitchFamily="34" charset="-120"/>
                <a:cs typeface="微軟正黑體 Light" panose="020B0304030504040204" pitchFamily="34" charset="-120"/>
              </a:rPr>
              <a:t>、</a:t>
            </a:r>
            <a:r>
              <a:rPr lang="en-US" altLang="zh-TW" b="1" dirty="0" smtClean="0">
                <a:solidFill>
                  <a:srgbClr val="FF0000"/>
                </a:solidFill>
                <a:latin typeface="微軟正黑體" panose="020B0604030504040204" pitchFamily="34" charset="-120"/>
                <a:ea typeface="微軟正黑體" panose="020B0604030504040204" pitchFamily="34" charset="-120"/>
              </a:rPr>
              <a:t>Mahler</a:t>
            </a:r>
            <a:r>
              <a:rPr lang="zh-TW" altLang="en-US" b="1" dirty="0" smtClean="0">
                <a:solidFill>
                  <a:srgbClr val="FF0000"/>
                </a:solidFill>
                <a:latin typeface="微軟正黑體" panose="020B0604030504040204" pitchFamily="34" charset="-120"/>
                <a:ea typeface="微軟正黑體" panose="020B0604030504040204" pitchFamily="34" charset="-120"/>
              </a:rPr>
              <a:t>的觀點：</a:t>
            </a:r>
            <a:endParaRPr lang="en-US" altLang="zh-TW" b="1" dirty="0" smtClean="0">
              <a:solidFill>
                <a:srgbClr val="FF0000"/>
              </a:solidFill>
              <a:latin typeface="微軟正黑體" panose="020B0604030504040204" pitchFamily="34" charset="-120"/>
              <a:ea typeface="微軟正黑體" panose="020B0604030504040204" pitchFamily="34" charset="-120"/>
            </a:endParaRPr>
          </a:p>
          <a:p>
            <a:pPr marL="609600" indent="-609600" eaLnBrk="1" hangingPunct="1">
              <a:lnSpc>
                <a:spcPts val="3600"/>
              </a:lnSpc>
              <a:buNone/>
            </a:pPr>
            <a:r>
              <a:rPr lang="zh-TW" altLang="en-US" b="1" dirty="0" smtClean="0">
                <a:solidFill>
                  <a:srgbClr val="FF0000"/>
                </a:solidFill>
                <a:latin typeface="微軟正黑體" panose="020B0604030504040204" pitchFamily="34" charset="-120"/>
                <a:ea typeface="微軟正黑體" panose="020B0604030504040204" pitchFamily="34" charset="-120"/>
                <a:cs typeface="微軟正黑體 Light" panose="020B0304030504040204" pitchFamily="34" charset="-120"/>
              </a:rPr>
              <a:t>        </a:t>
            </a:r>
            <a:r>
              <a:rPr lang="zh-TW" altLang="en-US" b="1" dirty="0" smtClean="0">
                <a:solidFill>
                  <a:srgbClr val="0000FF"/>
                </a:solidFill>
                <a:latin typeface="微軟正黑體" panose="020B0604030504040204" pitchFamily="34" charset="-120"/>
                <a:ea typeface="微軟正黑體" panose="020B0604030504040204" pitchFamily="34" charset="-120"/>
                <a:cs typeface="微軟正黑體 Light" panose="020B0304030504040204" pitchFamily="34" charset="-120"/>
              </a:rPr>
              <a:t>母親</a:t>
            </a:r>
            <a:r>
              <a:rPr lang="zh-TW" altLang="en-US" b="1" dirty="0">
                <a:solidFill>
                  <a:srgbClr val="0000FF"/>
                </a:solidFill>
                <a:latin typeface="微軟正黑體" panose="020B0604030504040204" pitchFamily="34" charset="-120"/>
                <a:ea typeface="微軟正黑體" panose="020B0604030504040204" pitchFamily="34" charset="-120"/>
                <a:cs typeface="微軟正黑體 Light" panose="020B0304030504040204" pitchFamily="34" charset="-120"/>
              </a:rPr>
              <a:t>採取退縮反應回應兒童的分離</a:t>
            </a:r>
            <a:r>
              <a:rPr lang="zh-TW" altLang="en-US" b="1" dirty="0" smtClean="0">
                <a:solidFill>
                  <a:srgbClr val="0000FF"/>
                </a:solidFill>
                <a:latin typeface="微軟正黑體" panose="020B0604030504040204" pitchFamily="34" charset="-120"/>
                <a:ea typeface="微軟正黑體" panose="020B0604030504040204" pitchFamily="34" charset="-120"/>
                <a:cs typeface="微軟正黑體 Light" panose="020B0304030504040204" pitchFamily="34" charset="-120"/>
              </a:rPr>
              <a:t>和個體</a:t>
            </a:r>
            <a:endParaRPr lang="en-US" altLang="zh-TW" b="1" dirty="0" smtClean="0">
              <a:solidFill>
                <a:srgbClr val="0000FF"/>
              </a:solidFill>
              <a:latin typeface="微軟正黑體" panose="020B0604030504040204" pitchFamily="34" charset="-120"/>
              <a:ea typeface="微軟正黑體" panose="020B0604030504040204" pitchFamily="34" charset="-120"/>
              <a:cs typeface="微軟正黑體 Light" panose="020B0304030504040204" pitchFamily="34" charset="-120"/>
            </a:endParaRPr>
          </a:p>
          <a:p>
            <a:pPr marL="609600" indent="-609600" eaLnBrk="1" hangingPunct="1">
              <a:lnSpc>
                <a:spcPts val="3600"/>
              </a:lnSpc>
              <a:buNone/>
            </a:pPr>
            <a:r>
              <a:rPr lang="zh-TW" altLang="en-US" b="1" dirty="0" smtClean="0">
                <a:solidFill>
                  <a:srgbClr val="0000FF"/>
                </a:solidFill>
                <a:latin typeface="微軟正黑體" panose="020B0604030504040204" pitchFamily="34" charset="-120"/>
                <a:ea typeface="微軟正黑體" panose="020B0604030504040204" pitchFamily="34" charset="-120"/>
                <a:cs typeface="微軟正黑體 Light" panose="020B0304030504040204" pitchFamily="34" charset="-120"/>
              </a:rPr>
              <a:t>        化的</a:t>
            </a:r>
            <a:r>
              <a:rPr lang="zh-TW" altLang="en-US" b="1" dirty="0">
                <a:solidFill>
                  <a:srgbClr val="0000FF"/>
                </a:solidFill>
                <a:latin typeface="微軟正黑體" panose="020B0604030504040204" pitchFamily="34" charset="-120"/>
                <a:ea typeface="微軟正黑體" panose="020B0604030504040204" pitchFamily="34" charset="-120"/>
                <a:cs typeface="微軟正黑體 Light" panose="020B0304030504040204" pitchFamily="34" charset="-120"/>
              </a:rPr>
              <a:t>發展</a:t>
            </a:r>
            <a:r>
              <a:rPr lang="zh-TW" altLang="en-US" b="1" dirty="0" smtClean="0">
                <a:solidFill>
                  <a:srgbClr val="0000FF"/>
                </a:solidFill>
                <a:latin typeface="微軟正黑體" panose="020B0604030504040204" pitchFamily="34" charset="-120"/>
                <a:ea typeface="微軟正黑體" panose="020B0604030504040204" pitchFamily="34" charset="-120"/>
                <a:cs typeface="微軟正黑體 Light" panose="020B0304030504040204" pitchFamily="34" charset="-120"/>
              </a:rPr>
              <a:t>意圖      </a:t>
            </a:r>
            <a:r>
              <a:rPr lang="zh-TW" altLang="en-US" b="1" dirty="0" smtClean="0">
                <a:solidFill>
                  <a:srgbClr val="C00000"/>
                </a:solidFill>
                <a:latin typeface="微軟正黑體" panose="020B0604030504040204" pitchFamily="34" charset="-120"/>
                <a:ea typeface="微軟正黑體" panose="020B0604030504040204" pitchFamily="34" charset="-120"/>
              </a:rPr>
              <a:t>病態共生和分離</a:t>
            </a:r>
            <a:r>
              <a:rPr lang="en-US" altLang="zh-TW" b="1" dirty="0" smtClean="0">
                <a:solidFill>
                  <a:srgbClr val="C00000"/>
                </a:solidFill>
                <a:latin typeface="微軟正黑體" panose="020B0604030504040204" pitchFamily="34" charset="-120"/>
                <a:ea typeface="微軟正黑體" panose="020B0604030504040204" pitchFamily="34" charset="-120"/>
              </a:rPr>
              <a:t>-</a:t>
            </a:r>
            <a:r>
              <a:rPr lang="zh-TW" altLang="en-US" b="1" dirty="0" smtClean="0">
                <a:solidFill>
                  <a:srgbClr val="C00000"/>
                </a:solidFill>
                <a:latin typeface="微軟正黑體" panose="020B0604030504040204" pitchFamily="34" charset="-120"/>
                <a:ea typeface="微軟正黑體" panose="020B0604030504040204" pitchFamily="34" charset="-120"/>
              </a:rPr>
              <a:t>個體化</a:t>
            </a:r>
            <a:endParaRPr lang="en-US" altLang="zh-TW" b="1" dirty="0" smtClean="0">
              <a:solidFill>
                <a:srgbClr val="C00000"/>
              </a:solidFill>
              <a:latin typeface="微軟正黑體" panose="020B0604030504040204" pitchFamily="34" charset="-120"/>
              <a:ea typeface="微軟正黑體" panose="020B0604030504040204" pitchFamily="34" charset="-120"/>
            </a:endParaRPr>
          </a:p>
          <a:p>
            <a:pPr marL="609600" indent="-609600" eaLnBrk="1" hangingPunct="1">
              <a:lnSpc>
                <a:spcPts val="3600"/>
              </a:lnSpc>
              <a:buNone/>
            </a:pPr>
            <a:r>
              <a:rPr lang="zh-TW" altLang="en-US" b="1" dirty="0" smtClean="0">
                <a:solidFill>
                  <a:srgbClr val="C00000"/>
                </a:solidFill>
                <a:latin typeface="微軟正黑體" panose="020B0604030504040204" pitchFamily="34" charset="-120"/>
                <a:ea typeface="微軟正黑體" panose="020B0604030504040204" pitchFamily="34" charset="-120"/>
              </a:rPr>
              <a:t>        失敗</a:t>
            </a:r>
            <a:endParaRPr lang="zh-TW" altLang="en-US" b="1" dirty="0" smtClean="0">
              <a:solidFill>
                <a:schemeClr val="tx1"/>
              </a:solidFill>
              <a:latin typeface="微軟正黑體" panose="020B0604030504040204" pitchFamily="34" charset="-120"/>
              <a:ea typeface="微軟正黑體" panose="020B0604030504040204" pitchFamily="34" charset="-120"/>
            </a:endParaRPr>
          </a:p>
          <a:p>
            <a:pPr marL="609600" indent="-609600" eaLnBrk="1" hangingPunct="1">
              <a:lnSpc>
                <a:spcPts val="3600"/>
              </a:lnSpc>
              <a:buNone/>
            </a:pP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ts val="3600"/>
              </a:lnSpc>
              <a:buNone/>
            </a:pP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ts val="3600"/>
              </a:lnSpc>
              <a:buNone/>
            </a:pP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ct val="90000"/>
              </a:lnSpc>
              <a:buFont typeface="Wingdings" pitchFamily="2" charset="2"/>
              <a:buNone/>
            </a:pPr>
            <a:endParaRPr lang="en-US" altLang="zh-TW" sz="3600" b="1" dirty="0" smtClean="0">
              <a:solidFill>
                <a:schemeClr val="tx1"/>
              </a:solidFill>
              <a:latin typeface="標楷體" pitchFamily="65" charset="-120"/>
              <a:ea typeface="標楷體" pitchFamily="65" charset="-120"/>
            </a:endParaRPr>
          </a:p>
          <a:p>
            <a:pPr marL="609600" indent="-609600" eaLnBrk="1" hangingPunct="1">
              <a:lnSpc>
                <a:spcPct val="90000"/>
              </a:lnSpc>
              <a:buFont typeface="Wingdings" pitchFamily="2" charset="2"/>
              <a:buNone/>
            </a:pPr>
            <a:endParaRPr lang="zh-TW" altLang="en-US" sz="3600" b="1" dirty="0" smtClean="0">
              <a:solidFill>
                <a:schemeClr val="tx1"/>
              </a:solidFill>
              <a:latin typeface="標楷體" pitchFamily="65" charset="-120"/>
              <a:ea typeface="標楷體" pitchFamily="65" charset="-120"/>
            </a:endParaRPr>
          </a:p>
          <a:p>
            <a:pPr marL="609600" indent="-609600" eaLnBrk="1" hangingPunct="1">
              <a:lnSpc>
                <a:spcPct val="90000"/>
              </a:lnSpc>
              <a:buFont typeface="Wingdings" pitchFamily="2" charset="2"/>
              <a:buNone/>
            </a:pPr>
            <a:endParaRPr lang="zh-TW" altLang="en-US" b="1" dirty="0" smtClean="0">
              <a:solidFill>
                <a:srgbClr val="FF0066"/>
              </a:solidFill>
              <a:latin typeface="標楷體" pitchFamily="65" charset="-120"/>
              <a:ea typeface="標楷體" pitchFamily="65" charset="-120"/>
            </a:endParaRPr>
          </a:p>
        </p:txBody>
      </p:sp>
      <p:cxnSp>
        <p:nvCxnSpPr>
          <p:cNvPr id="3145754" name="直線單箭頭接點 9"/>
          <p:cNvCxnSpPr>
            <a:cxnSpLocks/>
          </p:cNvCxnSpPr>
          <p:nvPr/>
        </p:nvCxnSpPr>
        <p:spPr bwMode="auto">
          <a:xfrm>
            <a:off x="3707904" y="5157192"/>
            <a:ext cx="504056" cy="0"/>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3145755" name="直線單箭頭接點 3"/>
          <p:cNvCxnSpPr>
            <a:cxnSpLocks/>
          </p:cNvCxnSpPr>
          <p:nvPr/>
        </p:nvCxnSpPr>
        <p:spPr bwMode="auto">
          <a:xfrm>
            <a:off x="2123728" y="2420888"/>
            <a:ext cx="504056" cy="0"/>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3145756" name="直線單箭頭接點 4"/>
          <p:cNvCxnSpPr>
            <a:cxnSpLocks/>
          </p:cNvCxnSpPr>
          <p:nvPr/>
        </p:nvCxnSpPr>
        <p:spPr bwMode="auto">
          <a:xfrm>
            <a:off x="6372200" y="2420888"/>
            <a:ext cx="504056" cy="0"/>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3145757" name="直線單箭頭接點 5"/>
          <p:cNvCxnSpPr>
            <a:cxnSpLocks/>
          </p:cNvCxnSpPr>
          <p:nvPr/>
        </p:nvCxnSpPr>
        <p:spPr bwMode="auto">
          <a:xfrm>
            <a:off x="2483768" y="2924944"/>
            <a:ext cx="504056" cy="0"/>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4" name="標題 1"/>
          <p:cNvSpPr>
            <a:spLocks noGrp="1"/>
          </p:cNvSpPr>
          <p:nvPr>
            <p:ph type="title"/>
          </p:nvPr>
        </p:nvSpPr>
        <p:spPr>
          <a:xfrm>
            <a:off x="0" y="1124744"/>
            <a:ext cx="9001156" cy="857256"/>
          </a:xfrm>
        </p:spPr>
        <p:txBody>
          <a:bodyPr/>
          <a:lstStyle/>
          <a:p>
            <a:r>
              <a:rPr lang="en-US" altLang="zh-TW" sz="4800" b="1" dirty="0" smtClean="0">
                <a:solidFill>
                  <a:srgbClr val="FF0000"/>
                </a:solidFill>
                <a:latin typeface="微軟正黑體" panose="020B0604030504040204" pitchFamily="34" charset="-120"/>
                <a:ea typeface="微軟正黑體" panose="020B0604030504040204" pitchFamily="34" charset="-120"/>
              </a:rPr>
              <a:t>BPD</a:t>
            </a:r>
            <a:r>
              <a:rPr lang="zh-TW" altLang="en-US" sz="4800" b="1" dirty="0" smtClean="0">
                <a:solidFill>
                  <a:srgbClr val="FF0000"/>
                </a:solidFill>
                <a:latin typeface="微軟正黑體" panose="020B0604030504040204" pitchFamily="34" charset="-120"/>
                <a:ea typeface="微軟正黑體" panose="020B0604030504040204" pitchFamily="34" charset="-120"/>
              </a:rPr>
              <a:t>的客體關係治療</a:t>
            </a:r>
            <a:endParaRPr lang="zh-TW" altLang="en-US" sz="4800" b="1" dirty="0">
              <a:solidFill>
                <a:srgbClr val="FF0000"/>
              </a:solidFill>
              <a:latin typeface="微軟正黑體" panose="020B0604030504040204" pitchFamily="34" charset="-120"/>
              <a:ea typeface="微軟正黑體" panose="020B0604030504040204" pitchFamily="34" charset="-120"/>
            </a:endParaRPr>
          </a:p>
        </p:txBody>
      </p:sp>
      <p:sp>
        <p:nvSpPr>
          <p:cNvPr id="1048695" name="內容版面配置區 2"/>
          <p:cNvSpPr>
            <a:spLocks noGrp="1"/>
          </p:cNvSpPr>
          <p:nvPr>
            <p:ph idx="1"/>
          </p:nvPr>
        </p:nvSpPr>
        <p:spPr>
          <a:xfrm>
            <a:off x="107504" y="2996952"/>
            <a:ext cx="8822560" cy="1584176"/>
          </a:xfrm>
        </p:spPr>
        <p:txBody>
          <a:bodyPr/>
          <a:lstStyle/>
          <a:p>
            <a:pPr algn="ctr">
              <a:buNone/>
            </a:pPr>
            <a:r>
              <a:rPr lang="zh-TW" altLang="en-US" sz="4800" b="1" dirty="0" smtClean="0">
                <a:solidFill>
                  <a:srgbClr val="0000FF"/>
                </a:solidFill>
                <a:latin typeface="微軟正黑體" panose="020B0604030504040204" pitchFamily="34" charset="-120"/>
                <a:ea typeface="微軟正黑體" panose="020B0604030504040204" pitchFamily="34" charset="-120"/>
              </a:rPr>
              <a:t>核心目標：</a:t>
            </a:r>
            <a:r>
              <a:rPr lang="zh-TW" altLang="en-US" sz="4800" b="1" dirty="0" smtClean="0">
                <a:solidFill>
                  <a:srgbClr val="0000FF"/>
                </a:solidFill>
                <a:latin typeface="微軟正黑體" panose="020B0604030504040204" pitchFamily="34" charset="-120"/>
                <a:ea typeface="微軟正黑體" panose="020B0604030504040204" pitchFamily="34" charset="-120"/>
                <a:sym typeface="Wingdings"/>
              </a:rPr>
              <a:t>促進分離</a:t>
            </a:r>
            <a:r>
              <a:rPr lang="en-US" altLang="zh-TW" sz="4800" b="1" dirty="0" smtClean="0">
                <a:solidFill>
                  <a:srgbClr val="0000FF"/>
                </a:solidFill>
                <a:latin typeface="微軟正黑體" panose="020B0604030504040204" pitchFamily="34" charset="-120"/>
                <a:ea typeface="微軟正黑體" panose="020B0604030504040204" pitchFamily="34" charset="-120"/>
                <a:sym typeface="Wingdings"/>
              </a:rPr>
              <a:t>-</a:t>
            </a:r>
            <a:r>
              <a:rPr lang="zh-TW" altLang="en-US" sz="4800" b="1" dirty="0" smtClean="0">
                <a:solidFill>
                  <a:srgbClr val="0000FF"/>
                </a:solidFill>
                <a:latin typeface="微軟正黑體" panose="020B0604030504040204" pitchFamily="34" charset="-120"/>
                <a:ea typeface="微軟正黑體" panose="020B0604030504040204" pitchFamily="34" charset="-120"/>
                <a:sym typeface="Wingdings"/>
              </a:rPr>
              <a:t>個體化</a:t>
            </a:r>
            <a:endParaRPr lang="en-US" altLang="zh-TW" sz="4800" b="1" dirty="0" smtClean="0">
              <a:solidFill>
                <a:srgbClr val="0000FF"/>
              </a:solidFill>
              <a:latin typeface="微軟正黑體" panose="020B0604030504040204" pitchFamily="34" charset="-120"/>
              <a:ea typeface="微軟正黑體" panose="020B0604030504040204" pitchFamily="34" charset="-120"/>
              <a:sym typeface="Wingdings"/>
            </a:endParaRPr>
          </a:p>
          <a:p>
            <a:pPr>
              <a:buNone/>
            </a:pPr>
            <a:r>
              <a:rPr lang="en-US" altLang="zh-TW" sz="3600" b="1" dirty="0" smtClean="0">
                <a:solidFill>
                  <a:srgbClr val="0000FF"/>
                </a:solidFill>
                <a:latin typeface="標楷體" panose="03000509000000000000" pitchFamily="65" charset="-120"/>
                <a:ea typeface="標楷體" panose="03000509000000000000" pitchFamily="65" charset="-120"/>
                <a:sym typeface="Wingdings"/>
              </a:rPr>
              <a:t>	</a:t>
            </a:r>
            <a:endParaRPr lang="zh-TW" altLang="en-US" sz="3600" b="1" dirty="0">
              <a:solidFill>
                <a:schemeClr val="tx1"/>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6" name="Rectangle 2"/>
          <p:cNvSpPr>
            <a:spLocks noGrp="1" noChangeArrowheads="1"/>
          </p:cNvSpPr>
          <p:nvPr>
            <p:ph type="title"/>
          </p:nvPr>
        </p:nvSpPr>
        <p:spPr>
          <a:xfrm>
            <a:off x="468313" y="188913"/>
            <a:ext cx="8229600" cy="658812"/>
          </a:xfrm>
        </p:spPr>
        <p:txBody>
          <a:bodyPr/>
          <a:lstStyle/>
          <a:p>
            <a:pPr eaLnBrk="1" hangingPunct="1"/>
            <a:r>
              <a:rPr lang="en-US" altLang="zh-TW" sz="4000" b="1" dirty="0" smtClean="0">
                <a:solidFill>
                  <a:srgbClr val="FF0000"/>
                </a:solidFill>
                <a:latin typeface="微軟正黑體" panose="020B0604030504040204" pitchFamily="34" charset="-120"/>
                <a:ea typeface="微軟正黑體" panose="020B0604030504040204" pitchFamily="34" charset="-120"/>
              </a:rPr>
              <a:t>BPD</a:t>
            </a:r>
            <a:r>
              <a:rPr lang="zh-TW" altLang="en-US" sz="4000" b="1" dirty="0" smtClean="0">
                <a:solidFill>
                  <a:srgbClr val="FF0000"/>
                </a:solidFill>
                <a:latin typeface="微軟正黑體" panose="020B0604030504040204" pitchFamily="34" charset="-120"/>
                <a:ea typeface="微軟正黑體" panose="020B0604030504040204" pitchFamily="34" charset="-120"/>
              </a:rPr>
              <a:t>的治療</a:t>
            </a:r>
          </a:p>
        </p:txBody>
      </p:sp>
      <p:sp>
        <p:nvSpPr>
          <p:cNvPr id="1048697" name="Rectangle 3"/>
          <p:cNvSpPr>
            <a:spLocks noGrp="1" noChangeArrowheads="1"/>
          </p:cNvSpPr>
          <p:nvPr>
            <p:ph type="body" idx="1"/>
          </p:nvPr>
        </p:nvSpPr>
        <p:spPr>
          <a:xfrm>
            <a:off x="0" y="980728"/>
            <a:ext cx="9108504" cy="5760640"/>
          </a:xfrm>
        </p:spPr>
        <p:txBody>
          <a:bodyPr/>
          <a:lstStyle/>
          <a:p>
            <a:pPr marL="609600" indent="-609600" eaLnBrk="1" hangingPunct="1">
              <a:lnSpc>
                <a:spcPts val="3800"/>
              </a:lnSpc>
            </a:pPr>
            <a:r>
              <a:rPr lang="zh-TW" altLang="en-US" sz="3400" b="1" dirty="0" smtClean="0">
                <a:solidFill>
                  <a:schemeClr val="tx1"/>
                </a:solidFill>
                <a:latin typeface="微軟正黑體" panose="020B0604030504040204" pitchFamily="34" charset="-120"/>
                <a:ea typeface="微軟正黑體" panose="020B0604030504040204" pitchFamily="34" charset="-120"/>
              </a:rPr>
              <a:t>包括二個階段：</a:t>
            </a:r>
          </a:p>
          <a:p>
            <a:pPr marL="1009650" lvl="1" indent="-609600" eaLnBrk="1" hangingPunct="1">
              <a:lnSpc>
                <a:spcPts val="3800"/>
              </a:lnSpc>
            </a:pPr>
            <a:r>
              <a:rPr lang="zh-TW" altLang="en-US" sz="3000" b="1" dirty="0" smtClean="0">
                <a:solidFill>
                  <a:srgbClr val="0000FF"/>
                </a:solidFill>
                <a:latin typeface="微軟正黑體" panose="020B0604030504040204" pitchFamily="34" charset="-120"/>
                <a:ea typeface="微軟正黑體" panose="020B0604030504040204" pitchFamily="34" charset="-120"/>
              </a:rPr>
              <a:t>第一階段：主要的目標是處理前伊底帕斯的議題（同理案主早期的客體失落與涵容因客體失落而導致的偏差行為，並回應其理想照顧者</a:t>
            </a:r>
            <a:r>
              <a:rPr lang="en-US" altLang="zh-TW" sz="3000" b="1" dirty="0" smtClean="0">
                <a:solidFill>
                  <a:srgbClr val="0000FF"/>
                </a:solidFill>
                <a:latin typeface="微軟正黑體" panose="020B0604030504040204" pitchFamily="34" charset="-120"/>
                <a:ea typeface="微軟正黑體" panose="020B0604030504040204" pitchFamily="34" charset="-120"/>
              </a:rPr>
              <a:t>/</a:t>
            </a:r>
            <a:r>
              <a:rPr lang="en-US" altLang="zh-TW" sz="3000" b="1" dirty="0" err="1" smtClean="0">
                <a:solidFill>
                  <a:srgbClr val="0000FF"/>
                </a:solidFill>
                <a:latin typeface="微軟正黑體" panose="020B0604030504040204" pitchFamily="34" charset="-120"/>
                <a:ea typeface="微軟正黑體" panose="020B0604030504040204" pitchFamily="34" charset="-120"/>
              </a:rPr>
              <a:t>selfobject</a:t>
            </a:r>
            <a:r>
              <a:rPr lang="zh-TW" altLang="en-US" sz="3000" b="1" dirty="0" smtClean="0">
                <a:solidFill>
                  <a:srgbClr val="0000FF"/>
                </a:solidFill>
                <a:latin typeface="微軟正黑體" panose="020B0604030504040204" pitchFamily="34" charset="-120"/>
                <a:ea typeface="微軟正黑體" panose="020B0604030504040204" pitchFamily="34" charset="-120"/>
              </a:rPr>
              <a:t>的客體尋求與需求的滿足）     </a:t>
            </a:r>
            <a:r>
              <a:rPr lang="zh-TW" altLang="en-US" sz="3000" b="1" dirty="0" smtClean="0">
                <a:solidFill>
                  <a:srgbClr val="FF0000"/>
                </a:solidFill>
                <a:latin typeface="微軟正黑體" panose="020B0604030504040204" pitchFamily="34" charset="-120"/>
                <a:ea typeface="微軟正黑體" panose="020B0604030504040204" pitchFamily="34" charset="-120"/>
              </a:rPr>
              <a:t>人際目標（發展工作同盟 ）和結構目標（發展客體恆常性）</a:t>
            </a:r>
            <a:r>
              <a:rPr lang="zh-TW" altLang="en-US" sz="3000" b="1" dirty="0" smtClean="0">
                <a:solidFill>
                  <a:srgbClr val="0000FF"/>
                </a:solidFill>
                <a:latin typeface="微軟正黑體" panose="020B0604030504040204" pitchFamily="34" charset="-120"/>
                <a:ea typeface="微軟正黑體" panose="020B0604030504040204" pitchFamily="34" charset="-120"/>
              </a:rPr>
              <a:t>；</a:t>
            </a:r>
            <a:endParaRPr lang="en-US" altLang="zh-TW" sz="3000" b="1" dirty="0" smtClean="0">
              <a:solidFill>
                <a:srgbClr val="0000FF"/>
              </a:solidFill>
              <a:latin typeface="微軟正黑體" panose="020B0604030504040204" pitchFamily="34" charset="-120"/>
              <a:ea typeface="微軟正黑體" panose="020B0604030504040204" pitchFamily="34" charset="-120"/>
            </a:endParaRPr>
          </a:p>
          <a:p>
            <a:pPr marL="1009650" lvl="1" indent="-609600" eaLnBrk="1" hangingPunct="1">
              <a:lnSpc>
                <a:spcPts val="3800"/>
              </a:lnSpc>
            </a:pPr>
            <a:r>
              <a:rPr lang="zh-TW" altLang="en-US" sz="3200" b="1" dirty="0">
                <a:solidFill>
                  <a:srgbClr val="0000FF"/>
                </a:solidFill>
                <a:latin typeface="微軟正黑體" panose="020B0604030504040204" pitchFamily="34" charset="-120"/>
                <a:ea typeface="微軟正黑體" panose="020B0604030504040204" pitchFamily="34" charset="-120"/>
              </a:rPr>
              <a:t>第二階段：治療焦點在解決較高層次的歇斯底里防衛和移情，</a:t>
            </a:r>
            <a:r>
              <a:rPr lang="zh-TW" altLang="en-US" sz="3200" b="1" dirty="0" smtClean="0">
                <a:solidFill>
                  <a:srgbClr val="0000FF"/>
                </a:solidFill>
                <a:latin typeface="微軟正黑體" panose="020B0604030504040204" pitchFamily="34" charset="-120"/>
                <a:ea typeface="微軟正黑體" panose="020B0604030504040204" pitchFamily="34" charset="-120"/>
              </a:rPr>
              <a:t>經由夠好的</a:t>
            </a:r>
            <a:r>
              <a:rPr lang="en-US" altLang="zh-TW" sz="3200" b="1" dirty="0" smtClean="0">
                <a:solidFill>
                  <a:srgbClr val="0000FF"/>
                </a:solidFill>
                <a:latin typeface="微軟正黑體" panose="020B0604030504040204" pitchFamily="34" charset="-120"/>
                <a:ea typeface="微軟正黑體" panose="020B0604030504040204" pitchFamily="34" charset="-120"/>
              </a:rPr>
              <a:t>/</a:t>
            </a:r>
            <a:r>
              <a:rPr lang="zh-TW" altLang="en-US" sz="3200" b="1" dirty="0" smtClean="0">
                <a:solidFill>
                  <a:srgbClr val="0000FF"/>
                </a:solidFill>
                <a:latin typeface="微軟正黑體" panose="020B0604030504040204" pitchFamily="34" charset="-120"/>
                <a:ea typeface="微軟正黑體" panose="020B0604030504040204" pitchFamily="34" charset="-120"/>
              </a:rPr>
              <a:t>適度挫折修正</a:t>
            </a:r>
            <a:r>
              <a:rPr lang="zh-TW" altLang="en-US" sz="3200" b="1" dirty="0">
                <a:solidFill>
                  <a:srgbClr val="0000FF"/>
                </a:solidFill>
                <a:latin typeface="微軟正黑體" panose="020B0604030504040204" pitchFamily="34" charset="-120"/>
                <a:ea typeface="微軟正黑體" panose="020B0604030504040204" pitchFamily="34" charset="-120"/>
              </a:rPr>
              <a:t>被理想內化的治療者，以</a:t>
            </a:r>
            <a:r>
              <a:rPr lang="zh-TW" altLang="en-US" sz="3200" b="1" dirty="0" smtClean="0">
                <a:solidFill>
                  <a:srgbClr val="FF0000"/>
                </a:solidFill>
                <a:latin typeface="微軟正黑體" panose="020B0604030504040204" pitchFamily="34" charset="-120"/>
                <a:ea typeface="微軟正黑體" panose="020B0604030504040204" pitchFamily="34" charset="-120"/>
              </a:rPr>
              <a:t>促進案主的分離</a:t>
            </a:r>
            <a:r>
              <a:rPr lang="en-US" altLang="zh-TW" sz="3200" b="1" dirty="0" smtClean="0">
                <a:solidFill>
                  <a:srgbClr val="FF0000"/>
                </a:solidFill>
                <a:latin typeface="微軟正黑體" panose="020B0604030504040204" pitchFamily="34" charset="-120"/>
                <a:ea typeface="微軟正黑體" panose="020B0604030504040204" pitchFamily="34" charset="-120"/>
              </a:rPr>
              <a:t>-</a:t>
            </a:r>
            <a:r>
              <a:rPr lang="zh-TW" altLang="en-US" sz="3200" b="1" dirty="0" smtClean="0">
                <a:solidFill>
                  <a:srgbClr val="FF0000"/>
                </a:solidFill>
                <a:latin typeface="微軟正黑體" panose="020B0604030504040204" pitchFamily="34" charset="-120"/>
                <a:ea typeface="微軟正黑體" panose="020B0604030504040204" pitchFamily="34" charset="-120"/>
              </a:rPr>
              <a:t>個體</a:t>
            </a:r>
            <a:r>
              <a:rPr lang="zh-TW" altLang="en-US" sz="3200" b="1" dirty="0">
                <a:solidFill>
                  <a:srgbClr val="FF0000"/>
                </a:solidFill>
                <a:latin typeface="微軟正黑體" panose="020B0604030504040204" pitchFamily="34" charset="-120"/>
                <a:ea typeface="微軟正黑體" panose="020B0604030504040204" pitchFamily="34" charset="-120"/>
              </a:rPr>
              <a:t>化</a:t>
            </a:r>
            <a:r>
              <a:rPr lang="zh-TW" altLang="en-US" sz="3200" b="1" dirty="0">
                <a:solidFill>
                  <a:srgbClr val="0000FF"/>
                </a:solidFill>
                <a:latin typeface="微軟正黑體" panose="020B0604030504040204" pitchFamily="34" charset="-120"/>
                <a:ea typeface="微軟正黑體" panose="020B0604030504040204" pitchFamily="34" charset="-120"/>
              </a:rPr>
              <a:t>。</a:t>
            </a:r>
          </a:p>
          <a:p>
            <a:pPr marL="1009650" lvl="1" indent="-609600" eaLnBrk="1" hangingPunct="1">
              <a:lnSpc>
                <a:spcPct val="90000"/>
              </a:lnSpc>
            </a:pPr>
            <a:endParaRPr lang="zh-TW" altLang="en-US" sz="3000" b="1" dirty="0" smtClean="0">
              <a:solidFill>
                <a:srgbClr val="0000FF"/>
              </a:solidFill>
              <a:latin typeface="微軟正黑體" panose="020B0604030504040204" pitchFamily="34" charset="-120"/>
              <a:ea typeface="微軟正黑體" panose="020B0604030504040204" pitchFamily="34" charset="-120"/>
            </a:endParaRPr>
          </a:p>
        </p:txBody>
      </p:sp>
      <p:cxnSp>
        <p:nvCxnSpPr>
          <p:cNvPr id="3145758" name="直線單箭頭接點 2"/>
          <p:cNvCxnSpPr>
            <a:cxnSpLocks/>
          </p:cNvCxnSpPr>
          <p:nvPr/>
        </p:nvCxnSpPr>
        <p:spPr bwMode="auto">
          <a:xfrm>
            <a:off x="7596336" y="3284984"/>
            <a:ext cx="504056" cy="0"/>
          </a:xfrm>
          <a:prstGeom prst="straightConnector1">
            <a:avLst/>
          </a:prstGeom>
          <a:solidFill>
            <a:schemeClr val="accent1"/>
          </a:solidFill>
          <a:ln w="57150" cap="flat" cmpd="sng" algn="ctr">
            <a:solidFill>
              <a:srgbClr val="C00000"/>
            </a:solidFill>
            <a:prstDash val="solid"/>
            <a:round/>
            <a:headEnd type="none" w="med" len="med"/>
            <a:tailEnd type="triangle"/>
          </a:ln>
          <a:effectLst/>
        </p:spPr>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2" name="Rectangle 3"/>
          <p:cNvSpPr>
            <a:spLocks noGrp="1" noChangeArrowheads="1"/>
          </p:cNvSpPr>
          <p:nvPr>
            <p:ph type="body" idx="1"/>
          </p:nvPr>
        </p:nvSpPr>
        <p:spPr>
          <a:xfrm>
            <a:off x="179512" y="188640"/>
            <a:ext cx="8784976" cy="6480720"/>
          </a:xfrm>
        </p:spPr>
        <p:txBody>
          <a:bodyPr/>
          <a:lstStyle/>
          <a:p>
            <a:pPr eaLnBrk="1" hangingPunct="1">
              <a:lnSpc>
                <a:spcPts val="4000"/>
              </a:lnSpc>
            </a:pPr>
            <a:r>
              <a:rPr lang="zh-TW" altLang="en-US" b="1" dirty="0" smtClean="0">
                <a:solidFill>
                  <a:srgbClr val="FF0000"/>
                </a:solidFill>
                <a:latin typeface="微軟正黑體" panose="020B0604030504040204" pitchFamily="34" charset="-120"/>
                <a:ea typeface="微軟正黑體" panose="020B0604030504040204" pitchFamily="34" charset="-120"/>
              </a:rPr>
              <a:t>建立治療或工作同盟</a:t>
            </a:r>
            <a:r>
              <a:rPr lang="zh-TW" altLang="en-US" b="1" dirty="0" smtClean="0">
                <a:solidFill>
                  <a:schemeClr val="tx1"/>
                </a:solidFill>
                <a:latin typeface="微軟正黑體" panose="020B0604030504040204" pitchFamily="34" charset="-120"/>
                <a:ea typeface="微軟正黑體" panose="020B0604030504040204" pitchFamily="34" charset="-120"/>
              </a:rPr>
              <a:t>是治療所有案主的重要目標，也是</a:t>
            </a:r>
            <a:r>
              <a:rPr lang="en-US" altLang="zh-TW" b="1" dirty="0" smtClean="0">
                <a:solidFill>
                  <a:srgbClr val="FF0000"/>
                </a:solidFill>
                <a:latin typeface="微軟正黑體" panose="020B0604030504040204" pitchFamily="34" charset="-120"/>
                <a:ea typeface="微軟正黑體" panose="020B0604030504040204" pitchFamily="34" charset="-120"/>
              </a:rPr>
              <a:t>BPD</a:t>
            </a:r>
            <a:r>
              <a:rPr lang="zh-TW" altLang="en-US" b="1" dirty="0" smtClean="0">
                <a:solidFill>
                  <a:srgbClr val="FF0000"/>
                </a:solidFill>
                <a:latin typeface="微軟正黑體" panose="020B0604030504040204" pitchFamily="34" charset="-120"/>
                <a:ea typeface="微軟正黑體" panose="020B0604030504040204" pitchFamily="34" charset="-120"/>
              </a:rPr>
              <a:t>治療的首要人際目標</a:t>
            </a:r>
            <a:r>
              <a:rPr lang="zh-TW" altLang="en-US" b="1" dirty="0" smtClean="0">
                <a:solidFill>
                  <a:schemeClr val="tx1"/>
                </a:solidFill>
                <a:latin typeface="微軟正黑體" panose="020B0604030504040204" pitchFamily="34" charset="-120"/>
                <a:ea typeface="微軟正黑體" panose="020B0604030504040204" pitchFamily="34" charset="-120"/>
              </a:rPr>
              <a:t>。但由於</a:t>
            </a:r>
            <a:r>
              <a:rPr lang="en-US" altLang="zh-TW" b="1" dirty="0" smtClean="0">
                <a:solidFill>
                  <a:schemeClr val="tx1"/>
                </a:solidFill>
                <a:latin typeface="微軟正黑體" panose="020B0604030504040204" pitchFamily="34" charset="-120"/>
                <a:ea typeface="微軟正黑體" panose="020B0604030504040204" pitchFamily="34" charset="-120"/>
              </a:rPr>
              <a:t>BPD</a:t>
            </a:r>
            <a:r>
              <a:rPr lang="zh-TW" altLang="en-US" b="1" dirty="0" smtClean="0">
                <a:solidFill>
                  <a:schemeClr val="tx1"/>
                </a:solidFill>
                <a:latin typeface="微軟正黑體" panose="020B0604030504040204" pitchFamily="34" charset="-120"/>
                <a:ea typeface="微軟正黑體" panose="020B0604030504040204" pitchFamily="34" charset="-120"/>
              </a:rPr>
              <a:t>案主缺乏基本的信任感及觀察性自我功能</a:t>
            </a:r>
            <a:r>
              <a:rPr lang="en-US" altLang="zh-TW" b="1" dirty="0" smtClean="0">
                <a:solidFill>
                  <a:schemeClr val="tx1"/>
                </a:solidFill>
                <a:latin typeface="微軟正黑體" panose="020B0604030504040204" pitchFamily="34" charset="-120"/>
                <a:ea typeface="微軟正黑體" panose="020B0604030504040204" pitchFamily="34" charset="-120"/>
              </a:rPr>
              <a:t>(observing ego function)</a:t>
            </a:r>
            <a:r>
              <a:rPr lang="zh-TW" altLang="en-US" b="1" dirty="0" smtClean="0">
                <a:solidFill>
                  <a:schemeClr val="tx1"/>
                </a:solidFill>
                <a:latin typeface="微軟正黑體" panose="020B0604030504040204" pitchFamily="34" charset="-120"/>
                <a:ea typeface="微軟正黑體" panose="020B0604030504040204" pitchFamily="34" charset="-120"/>
              </a:rPr>
              <a:t>弱，使他們有困難建立治療的工作同盟，治療師可以透過：</a:t>
            </a:r>
          </a:p>
          <a:p>
            <a:pPr eaLnBrk="1" hangingPunct="1">
              <a:lnSpc>
                <a:spcPts val="4000"/>
              </a:lnSpc>
              <a:buFont typeface="Wingdings" pitchFamily="2" charset="2"/>
              <a:buNone/>
            </a:pPr>
            <a:r>
              <a:rPr lang="zh-TW" altLang="en-US" b="1" dirty="0" smtClean="0">
                <a:solidFill>
                  <a:srgbClr val="0000FF"/>
                </a:solidFill>
                <a:latin typeface="微軟正黑體" panose="020B0604030504040204" pitchFamily="34" charset="-120"/>
                <a:ea typeface="微軟正黑體" panose="020B0604030504040204" pitchFamily="34" charset="-120"/>
              </a:rPr>
              <a:t>      </a:t>
            </a:r>
            <a:r>
              <a:rPr lang="en-US" altLang="zh-TW" b="1" dirty="0" smtClean="0">
                <a:solidFill>
                  <a:srgbClr val="0000FF"/>
                </a:solidFill>
                <a:latin typeface="微軟正黑體" panose="020B0604030504040204" pitchFamily="34" charset="-120"/>
                <a:ea typeface="微軟正黑體" panose="020B0604030504040204" pitchFamily="34" charset="-120"/>
              </a:rPr>
              <a:t>1.</a:t>
            </a:r>
            <a:r>
              <a:rPr lang="zh-TW" altLang="en-US" b="1" dirty="0">
                <a:solidFill>
                  <a:srgbClr val="0000FF"/>
                </a:solidFill>
                <a:latin typeface="微軟正黑體" panose="020B0604030504040204" pitchFamily="34" charset="-120"/>
                <a:ea typeface="微軟正黑體" panose="020B0604030504040204" pitchFamily="34" charset="-120"/>
              </a:rPr>
              <a:t>適當而立即詮釋其生氣、</a:t>
            </a:r>
            <a:r>
              <a:rPr lang="zh-TW" altLang="en-US" b="1" dirty="0" smtClean="0">
                <a:solidFill>
                  <a:srgbClr val="0000FF"/>
                </a:solidFill>
                <a:latin typeface="微軟正黑體" panose="020B0604030504040204" pitchFamily="34" charset="-120"/>
                <a:ea typeface="微軟正黑體" panose="020B0604030504040204" pitchFamily="34" charset="-120"/>
              </a:rPr>
              <a:t>憎恨和</a:t>
            </a:r>
            <a:r>
              <a:rPr lang="zh-TW" altLang="en-US" b="1" dirty="0">
                <a:solidFill>
                  <a:srgbClr val="0000FF"/>
                </a:solidFill>
                <a:latin typeface="微軟正黑體" panose="020B0604030504040204" pitchFamily="34" charset="-120"/>
                <a:ea typeface="微軟正黑體" panose="020B0604030504040204" pitchFamily="34" charset="-120"/>
              </a:rPr>
              <a:t>破壞性</a:t>
            </a:r>
            <a:r>
              <a:rPr lang="zh-TW" altLang="en-US" b="1" dirty="0" smtClean="0">
                <a:solidFill>
                  <a:srgbClr val="0000FF"/>
                </a:solidFill>
                <a:latin typeface="微軟正黑體" panose="020B0604030504040204" pitchFamily="34" charset="-120"/>
                <a:ea typeface="微軟正黑體" panose="020B0604030504040204" pitchFamily="34" charset="-120"/>
              </a:rPr>
              <a:t>的</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eaLnBrk="1" hangingPunct="1">
              <a:lnSpc>
                <a:spcPts val="4000"/>
              </a:lnSpc>
              <a:buFont typeface="Wingdings" pitchFamily="2" charset="2"/>
              <a:buNone/>
            </a:pPr>
            <a:r>
              <a:rPr lang="zh-TW" altLang="en-US" b="1" dirty="0">
                <a:solidFill>
                  <a:srgbClr val="0000FF"/>
                </a:solidFill>
                <a:latin typeface="微軟正黑體" panose="020B0604030504040204" pitchFamily="34" charset="-120"/>
                <a:ea typeface="微軟正黑體" panose="020B0604030504040204" pitchFamily="34" charset="-120"/>
              </a:rPr>
              <a:t> </a:t>
            </a:r>
            <a:r>
              <a:rPr lang="zh-TW" altLang="en-US" b="1" dirty="0" smtClean="0">
                <a:solidFill>
                  <a:srgbClr val="0000FF"/>
                </a:solidFill>
                <a:latin typeface="微軟正黑體" panose="020B0604030504040204" pitchFamily="34" charset="-120"/>
                <a:ea typeface="微軟正黑體" panose="020B0604030504040204" pitchFamily="34" charset="-120"/>
              </a:rPr>
              <a:t>       感受（案主的負向投射與移情），</a:t>
            </a:r>
            <a:r>
              <a:rPr lang="zh-TW" altLang="en-US" b="1" dirty="0">
                <a:solidFill>
                  <a:srgbClr val="0000FF"/>
                </a:solidFill>
                <a:latin typeface="微軟正黑體" panose="020B0604030504040204" pitchFamily="34" charset="-120"/>
                <a:ea typeface="微軟正黑體" panose="020B0604030504040204" pitchFamily="34" charset="-120"/>
              </a:rPr>
              <a:t>但仍</a:t>
            </a:r>
            <a:r>
              <a:rPr lang="zh-TW" altLang="en-US" b="1" dirty="0" smtClean="0">
                <a:solidFill>
                  <a:srgbClr val="0000FF"/>
                </a:solidFill>
                <a:latin typeface="微軟正黑體" panose="020B0604030504040204" pitchFamily="34" charset="-120"/>
                <a:ea typeface="微軟正黑體" panose="020B0604030504040204" pitchFamily="34" charset="-120"/>
              </a:rPr>
              <a:t>維</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eaLnBrk="1" hangingPunct="1">
              <a:lnSpc>
                <a:spcPts val="4000"/>
              </a:lnSpc>
              <a:buFont typeface="Wingdings" pitchFamily="2" charset="2"/>
              <a:buNone/>
            </a:pPr>
            <a:r>
              <a:rPr lang="zh-TW" altLang="en-US" b="1" dirty="0">
                <a:solidFill>
                  <a:srgbClr val="0000FF"/>
                </a:solidFill>
                <a:latin typeface="微軟正黑體" panose="020B0604030504040204" pitchFamily="34" charset="-120"/>
                <a:ea typeface="微軟正黑體" panose="020B0604030504040204" pitchFamily="34" charset="-120"/>
              </a:rPr>
              <a:t> </a:t>
            </a:r>
            <a:r>
              <a:rPr lang="zh-TW" altLang="en-US" b="1" dirty="0" smtClean="0">
                <a:solidFill>
                  <a:srgbClr val="0000FF"/>
                </a:solidFill>
                <a:latin typeface="微軟正黑體" panose="020B0604030504040204" pitchFamily="34" charset="-120"/>
                <a:ea typeface="微軟正黑體" panose="020B0604030504040204" pitchFamily="34" charset="-120"/>
              </a:rPr>
              <a:t>       持治療界限  </a:t>
            </a:r>
            <a:r>
              <a:rPr lang="en-US" altLang="zh-TW" b="1" dirty="0" smtClean="0">
                <a:solidFill>
                  <a:srgbClr val="0000FF"/>
                </a:solidFill>
                <a:latin typeface="微軟正黑體" panose="020B0604030504040204" pitchFamily="34" charset="-120"/>
                <a:ea typeface="微軟正黑體" panose="020B0604030504040204" pitchFamily="34" charset="-120"/>
              </a:rPr>
              <a:t>(</a:t>
            </a:r>
            <a:r>
              <a:rPr lang="zh-TW" altLang="en-US" b="1" dirty="0" smtClean="0">
                <a:solidFill>
                  <a:srgbClr val="0000FF"/>
                </a:solidFill>
                <a:latin typeface="微軟正黑體" panose="020B0604030504040204" pitchFamily="34" charset="-120"/>
                <a:ea typeface="微軟正黑體" panose="020B0604030504040204" pitchFamily="34" charset="-120"/>
              </a:rPr>
              <a:t>同理涵容不中計）</a:t>
            </a:r>
          </a:p>
          <a:p>
            <a:pPr eaLnBrk="1" hangingPunct="1">
              <a:buFont typeface="Wingdings" pitchFamily="2" charset="2"/>
              <a:buNone/>
            </a:pPr>
            <a:r>
              <a:rPr lang="zh-TW" altLang="en-US" b="1" dirty="0" smtClean="0">
                <a:solidFill>
                  <a:srgbClr val="0000FF"/>
                </a:solidFill>
                <a:latin typeface="微軟正黑體" panose="020B0604030504040204" pitchFamily="34" charset="-120"/>
                <a:ea typeface="微軟正黑體" panose="020B0604030504040204" pitchFamily="34" charset="-120"/>
              </a:rPr>
              <a:t>      </a:t>
            </a:r>
            <a:r>
              <a:rPr lang="en-US" altLang="zh-TW" b="1" dirty="0" smtClean="0">
                <a:solidFill>
                  <a:srgbClr val="0000FF"/>
                </a:solidFill>
                <a:latin typeface="微軟正黑體" panose="020B0604030504040204" pitchFamily="34" charset="-120"/>
                <a:ea typeface="微軟正黑體" panose="020B0604030504040204" pitchFamily="34" charset="-120"/>
              </a:rPr>
              <a:t>2.</a:t>
            </a:r>
            <a:r>
              <a:rPr lang="zh-TW" altLang="en-US" b="1" dirty="0" smtClean="0">
                <a:solidFill>
                  <a:srgbClr val="0000FF"/>
                </a:solidFill>
                <a:latin typeface="微軟正黑體" panose="020B0604030504040204" pitchFamily="34" charset="-120"/>
                <a:ea typeface="微軟正黑體" panose="020B0604030504040204" pitchFamily="34" charset="-120"/>
              </a:rPr>
              <a:t>為維持共生採取同理的面質：治療性的共</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eaLnBrk="1" hangingPunct="1">
              <a:buFont typeface="Wingdings" pitchFamily="2" charset="2"/>
              <a:buNone/>
            </a:pPr>
            <a:r>
              <a:rPr lang="zh-TW" altLang="en-US" b="1" dirty="0">
                <a:solidFill>
                  <a:srgbClr val="0000FF"/>
                </a:solidFill>
                <a:latin typeface="微軟正黑體" panose="020B0604030504040204" pitchFamily="34" charset="-120"/>
                <a:ea typeface="微軟正黑體" panose="020B0604030504040204" pitchFamily="34" charset="-120"/>
              </a:rPr>
              <a:t> </a:t>
            </a:r>
            <a:r>
              <a:rPr lang="zh-TW" altLang="en-US" b="1" dirty="0" smtClean="0">
                <a:solidFill>
                  <a:srgbClr val="0000FF"/>
                </a:solidFill>
                <a:latin typeface="微軟正黑體" panose="020B0604030504040204" pitchFamily="34" charset="-120"/>
                <a:ea typeface="微軟正黑體" panose="020B0604030504040204" pitchFamily="34" charset="-120"/>
              </a:rPr>
              <a:t>        生      夠好的關係經驗     現實感的覺察 </a:t>
            </a:r>
          </a:p>
          <a:p>
            <a:pPr eaLnBrk="1" hangingPunct="1">
              <a:buFont typeface="Wingdings" pitchFamily="2" charset="2"/>
              <a:buNone/>
            </a:pPr>
            <a:r>
              <a:rPr lang="zh-TW" altLang="en-US" b="1" dirty="0" smtClean="0">
                <a:solidFill>
                  <a:srgbClr val="0000FF"/>
                </a:solidFill>
                <a:latin typeface="微軟正黑體" panose="020B0604030504040204" pitchFamily="34" charset="-120"/>
                <a:ea typeface="微軟正黑體" panose="020B0604030504040204" pitchFamily="34" charset="-120"/>
              </a:rPr>
              <a:t>      </a:t>
            </a:r>
            <a:r>
              <a:rPr lang="en-US" altLang="zh-TW" b="1" dirty="0" smtClean="0">
                <a:solidFill>
                  <a:srgbClr val="0000FF"/>
                </a:solidFill>
                <a:latin typeface="微軟正黑體" panose="020B0604030504040204" pitchFamily="34" charset="-120"/>
                <a:ea typeface="微軟正黑體" panose="020B0604030504040204" pitchFamily="34" charset="-120"/>
              </a:rPr>
              <a:t>3.</a:t>
            </a:r>
            <a:r>
              <a:rPr lang="zh-TW" altLang="en-US" b="1" dirty="0" smtClean="0">
                <a:solidFill>
                  <a:srgbClr val="0000FF"/>
                </a:solidFill>
                <a:latin typeface="微軟正黑體" panose="020B0604030504040204" pitchFamily="34" charset="-120"/>
                <a:ea typeface="微軟正黑體" panose="020B0604030504040204" pitchFamily="34" charset="-120"/>
              </a:rPr>
              <a:t>涵容案主的情感風暴</a:t>
            </a:r>
          </a:p>
          <a:p>
            <a:pPr eaLnBrk="1" hangingPunct="1">
              <a:buFontTx/>
              <a:buNone/>
            </a:pPr>
            <a:endParaRPr lang="zh-TW" altLang="en-US" dirty="0" smtClean="0">
              <a:ea typeface="標楷體" pitchFamily="65" charset="-120"/>
            </a:endParaRPr>
          </a:p>
          <a:p>
            <a:pPr eaLnBrk="1" hangingPunct="1">
              <a:buFontTx/>
              <a:buNone/>
            </a:pPr>
            <a:endParaRPr lang="zh-TW" altLang="en-US" dirty="0" smtClean="0">
              <a:ea typeface="標楷體" pitchFamily="65" charset="-120"/>
            </a:endParaRPr>
          </a:p>
        </p:txBody>
      </p:sp>
      <p:cxnSp>
        <p:nvCxnSpPr>
          <p:cNvPr id="3145759" name="直線單箭頭接點 4"/>
          <p:cNvCxnSpPr>
            <a:cxnSpLocks/>
          </p:cNvCxnSpPr>
          <p:nvPr/>
        </p:nvCxnSpPr>
        <p:spPr bwMode="auto">
          <a:xfrm>
            <a:off x="1691680" y="5517232"/>
            <a:ext cx="504056" cy="0"/>
          </a:xfrm>
          <a:prstGeom prst="straightConnector1">
            <a:avLst/>
          </a:prstGeom>
          <a:solidFill>
            <a:schemeClr val="accent1"/>
          </a:solidFill>
          <a:ln w="57150" cap="flat" cmpd="sng" algn="ctr">
            <a:solidFill>
              <a:srgbClr val="FF0000"/>
            </a:solidFill>
            <a:prstDash val="solid"/>
            <a:round/>
            <a:headEnd type="none" w="med" len="med"/>
            <a:tailEnd type="triangle"/>
          </a:ln>
          <a:effectLst/>
        </p:spPr>
      </p:cxnSp>
      <p:cxnSp>
        <p:nvCxnSpPr>
          <p:cNvPr id="3145760" name="直線單箭頭接點 7"/>
          <p:cNvCxnSpPr>
            <a:cxnSpLocks/>
          </p:cNvCxnSpPr>
          <p:nvPr/>
        </p:nvCxnSpPr>
        <p:spPr bwMode="auto">
          <a:xfrm>
            <a:off x="5076056" y="5517232"/>
            <a:ext cx="504056" cy="0"/>
          </a:xfrm>
          <a:prstGeom prst="straightConnector1">
            <a:avLst/>
          </a:prstGeom>
          <a:solidFill>
            <a:schemeClr val="accent1"/>
          </a:solidFill>
          <a:ln w="57150" cap="flat" cmpd="sng" algn="ctr">
            <a:solidFill>
              <a:srgbClr val="FF0000"/>
            </a:solidFill>
            <a:prstDash val="solid"/>
            <a:round/>
            <a:headEnd type="none" w="med" len="med"/>
            <a:tailEnd type="triangle"/>
          </a:ln>
          <a:effectLst/>
        </p:spPr>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3" name="內容版面配置區 2"/>
          <p:cNvSpPr>
            <a:spLocks noGrp="1"/>
          </p:cNvSpPr>
          <p:nvPr>
            <p:ph idx="1"/>
          </p:nvPr>
        </p:nvSpPr>
        <p:spPr>
          <a:xfrm>
            <a:off x="107504" y="1340768"/>
            <a:ext cx="9033868" cy="5256584"/>
          </a:xfrm>
        </p:spPr>
        <p:txBody>
          <a:bodyPr/>
          <a:lstStyle/>
          <a:p>
            <a:pPr marL="609600" indent="-609600" eaLnBrk="1" hangingPunct="1">
              <a:lnSpc>
                <a:spcPts val="3400"/>
              </a:lnSpc>
              <a:buFont typeface="Wingdings" pitchFamily="2" charset="2"/>
              <a:buNone/>
            </a:pPr>
            <a:r>
              <a:rPr lang="en-US" altLang="zh-TW" b="1" dirty="0" smtClean="0">
                <a:solidFill>
                  <a:srgbClr val="0000FF"/>
                </a:solidFill>
                <a:latin typeface="微軟正黑體" panose="020B0604030504040204" pitchFamily="34" charset="-120"/>
                <a:ea typeface="微軟正黑體" panose="020B0604030504040204" pitchFamily="34" charset="-120"/>
              </a:rPr>
              <a:t>1.</a:t>
            </a:r>
            <a:r>
              <a:rPr lang="zh-TW" altLang="en-US" b="1" dirty="0" smtClean="0">
                <a:solidFill>
                  <a:srgbClr val="0000FF"/>
                </a:solidFill>
                <a:latin typeface="微軟正黑體" panose="020B0604030504040204" pitchFamily="34" charset="-120"/>
                <a:ea typeface="微軟正黑體" panose="020B0604030504040204" pitchFamily="34" charset="-120"/>
              </a:rPr>
              <a:t>發展</a:t>
            </a:r>
            <a:r>
              <a:rPr lang="zh-TW" altLang="en-US" b="1" dirty="0">
                <a:solidFill>
                  <a:srgbClr val="0000FF"/>
                </a:solidFill>
                <a:latin typeface="微軟正黑體" panose="020B0604030504040204" pitchFamily="34" charset="-120"/>
                <a:ea typeface="微軟正黑體" panose="020B0604030504040204" pitchFamily="34" charset="-120"/>
              </a:rPr>
              <a:t>自我凝聚</a:t>
            </a:r>
            <a:r>
              <a:rPr lang="zh-TW" altLang="en-US" b="1" dirty="0" smtClean="0">
                <a:solidFill>
                  <a:srgbClr val="0000FF"/>
                </a:solidFill>
                <a:latin typeface="微軟正黑體" panose="020B0604030504040204" pitchFamily="34" charset="-120"/>
                <a:ea typeface="微軟正黑體" panose="020B0604030504040204" pitchFamily="34" charset="-120"/>
              </a:rPr>
              <a:t>感：</a:t>
            </a:r>
            <a:r>
              <a:rPr lang="zh-TW" altLang="en-US" b="1" dirty="0">
                <a:solidFill>
                  <a:schemeClr val="tx1"/>
                </a:solidFill>
                <a:latin typeface="微軟正黑體" panose="020B0604030504040204" pitchFamily="34" charset="-120"/>
                <a:ea typeface="微軟正黑體" panose="020B0604030504040204" pitchFamily="34" charset="-120"/>
              </a:rPr>
              <a:t>透過</a:t>
            </a:r>
            <a:r>
              <a:rPr lang="zh-TW" altLang="en-US" b="1" dirty="0">
                <a:solidFill>
                  <a:srgbClr val="C00000"/>
                </a:solidFill>
                <a:latin typeface="微軟正黑體" panose="020B0604030504040204" pitchFamily="34" charset="-120"/>
                <a:ea typeface="微軟正黑體" panose="020B0604030504040204" pitchFamily="34" charset="-120"/>
              </a:rPr>
              <a:t>鏡映</a:t>
            </a:r>
            <a:r>
              <a:rPr lang="zh-TW" altLang="en-US" b="1" dirty="0">
                <a:solidFill>
                  <a:schemeClr val="tx1"/>
                </a:solidFill>
                <a:latin typeface="微軟正黑體" panose="020B0604030504040204" pitchFamily="34" charset="-120"/>
                <a:ea typeface="微軟正黑體" panose="020B0604030504040204" pitchFamily="34" charset="-120"/>
              </a:rPr>
              <a:t>案主非語言的</a:t>
            </a:r>
            <a:r>
              <a:rPr lang="zh-TW" altLang="en-US" b="1" dirty="0" smtClean="0">
                <a:solidFill>
                  <a:schemeClr val="tx1"/>
                </a:solidFill>
                <a:latin typeface="微軟正黑體" panose="020B0604030504040204" pitchFamily="34" charset="-120"/>
                <a:ea typeface="微軟正黑體" panose="020B0604030504040204" pitchFamily="34" charset="-120"/>
              </a:rPr>
              <a:t>情感</a:t>
            </a:r>
            <a:endParaRPr lang="en-US" altLang="zh-TW" b="1" dirty="0" smtClean="0">
              <a:solidFill>
                <a:schemeClr val="tx1"/>
              </a:solidFill>
              <a:latin typeface="微軟正黑體" panose="020B0604030504040204" pitchFamily="34" charset="-120"/>
              <a:ea typeface="微軟正黑體" panose="020B0604030504040204" pitchFamily="34" charset="-120"/>
            </a:endParaRPr>
          </a:p>
          <a:p>
            <a:pPr marL="609600" indent="-609600" eaLnBrk="1" hangingPunct="1">
              <a:lnSpc>
                <a:spcPts val="3400"/>
              </a:lnSpc>
              <a:buFont typeface="Wingdings" pitchFamily="2" charset="2"/>
              <a:buNone/>
            </a:pPr>
            <a:r>
              <a:rPr lang="en-US" altLang="zh-TW" b="1" dirty="0">
                <a:solidFill>
                  <a:schemeClr val="tx1"/>
                </a:solidFill>
                <a:latin typeface="微軟正黑體" panose="020B0604030504040204" pitchFamily="34" charset="-120"/>
                <a:ea typeface="微軟正黑體" panose="020B0604030504040204" pitchFamily="34" charset="-120"/>
              </a:rPr>
              <a:t> </a:t>
            </a:r>
            <a:r>
              <a:rPr lang="en-US" altLang="zh-TW" b="1" dirty="0" smtClean="0">
                <a:solidFill>
                  <a:schemeClr val="tx1"/>
                </a:solidFill>
                <a:latin typeface="微軟正黑體" panose="020B0604030504040204" pitchFamily="34" charset="-120"/>
                <a:ea typeface="微軟正黑體" panose="020B0604030504040204" pitchFamily="34" charset="-120"/>
              </a:rPr>
              <a:t>  </a:t>
            </a:r>
            <a:r>
              <a:rPr lang="zh-TW" altLang="en-US" b="1" dirty="0" smtClean="0">
                <a:solidFill>
                  <a:schemeClr val="tx1"/>
                </a:solidFill>
                <a:latin typeface="微軟正黑體" panose="020B0604030504040204" pitchFamily="34" charset="-120"/>
                <a:ea typeface="微軟正黑體" panose="020B0604030504040204" pitchFamily="34" charset="-120"/>
              </a:rPr>
              <a:t>和</a:t>
            </a:r>
            <a:r>
              <a:rPr lang="zh-TW" altLang="en-US" b="1" dirty="0">
                <a:solidFill>
                  <a:schemeClr val="tx1"/>
                </a:solidFill>
                <a:latin typeface="微軟正黑體" panose="020B0604030504040204" pitchFamily="34" charset="-120"/>
                <a:ea typeface="微軟正黑體" panose="020B0604030504040204" pitchFamily="34" charset="-120"/>
              </a:rPr>
              <a:t>需求表達，</a:t>
            </a:r>
            <a:r>
              <a:rPr lang="zh-TW" altLang="en-US" b="1" dirty="0" smtClean="0">
                <a:solidFill>
                  <a:schemeClr val="tx1"/>
                </a:solidFill>
                <a:latin typeface="微軟正黑體" panose="020B0604030504040204" pitchFamily="34" charset="-120"/>
                <a:ea typeface="微軟正黑體" panose="020B0604030504040204" pitchFamily="34" charset="-120"/>
              </a:rPr>
              <a:t>幫助</a:t>
            </a:r>
            <a:r>
              <a:rPr lang="zh-TW" altLang="en-US" b="1" dirty="0">
                <a:solidFill>
                  <a:schemeClr val="tx1"/>
                </a:solidFill>
                <a:latin typeface="微軟正黑體" panose="020B0604030504040204" pitchFamily="34" charset="-120"/>
                <a:ea typeface="微軟正黑體" panose="020B0604030504040204" pitchFamily="34" charset="-120"/>
              </a:rPr>
              <a:t>案主</a:t>
            </a:r>
            <a:r>
              <a:rPr lang="zh-TW" altLang="en-US" b="1" dirty="0">
                <a:solidFill>
                  <a:srgbClr val="C00000"/>
                </a:solidFill>
                <a:latin typeface="微軟正黑體" panose="020B0604030504040204" pitchFamily="34" charset="-120"/>
                <a:ea typeface="微軟正黑體" panose="020B0604030504040204" pitchFamily="34" charset="-120"/>
              </a:rPr>
              <a:t>覺察與</a:t>
            </a:r>
            <a:r>
              <a:rPr lang="zh-TW" altLang="en-US" b="1" dirty="0" smtClean="0">
                <a:solidFill>
                  <a:srgbClr val="C00000"/>
                </a:solidFill>
                <a:latin typeface="微軟正黑體" panose="020B0604030504040204" pitchFamily="34" charset="-120"/>
                <a:ea typeface="微軟正黑體" panose="020B0604030504040204" pitchFamily="34" charset="-120"/>
              </a:rPr>
              <a:t>瞭解</a:t>
            </a:r>
            <a:r>
              <a:rPr lang="zh-TW" altLang="en-US" b="1" dirty="0">
                <a:solidFill>
                  <a:schemeClr val="tx1"/>
                </a:solidFill>
                <a:latin typeface="微軟正黑體" panose="020B0604030504040204" pitchFamily="34" charset="-120"/>
                <a:ea typeface="微軟正黑體" panose="020B0604030504040204" pitchFamily="34" charset="-120"/>
              </a:rPr>
              <a:t>他們最初</a:t>
            </a:r>
            <a:r>
              <a:rPr lang="zh-TW" altLang="en-US" b="1" dirty="0" smtClean="0">
                <a:solidFill>
                  <a:schemeClr val="tx1"/>
                </a:solidFill>
                <a:latin typeface="微軟正黑體" panose="020B0604030504040204" pitchFamily="34" charset="-120"/>
                <a:ea typeface="微軟正黑體" panose="020B0604030504040204" pitchFamily="34" charset="-120"/>
              </a:rPr>
              <a:t>的</a:t>
            </a:r>
            <a:endParaRPr lang="en-US" altLang="zh-TW" b="1" dirty="0" smtClean="0">
              <a:solidFill>
                <a:schemeClr val="tx1"/>
              </a:solidFill>
              <a:latin typeface="微軟正黑體" panose="020B0604030504040204" pitchFamily="34" charset="-120"/>
              <a:ea typeface="微軟正黑體" panose="020B0604030504040204" pitchFamily="34" charset="-120"/>
            </a:endParaRPr>
          </a:p>
          <a:p>
            <a:pPr marL="609600" indent="-609600" eaLnBrk="1" hangingPunct="1">
              <a:lnSpc>
                <a:spcPts val="3400"/>
              </a:lnSpc>
              <a:buFont typeface="Wingdings" pitchFamily="2" charset="2"/>
              <a:buNone/>
            </a:pPr>
            <a:r>
              <a:rPr lang="en-US" altLang="zh-TW" b="1" dirty="0">
                <a:solidFill>
                  <a:schemeClr val="tx1"/>
                </a:solidFill>
                <a:latin typeface="微軟正黑體" panose="020B0604030504040204" pitchFamily="34" charset="-120"/>
                <a:ea typeface="微軟正黑體" panose="020B0604030504040204" pitchFamily="34" charset="-120"/>
              </a:rPr>
              <a:t> </a:t>
            </a:r>
            <a:r>
              <a:rPr lang="en-US" altLang="zh-TW" b="1" dirty="0" smtClean="0">
                <a:solidFill>
                  <a:schemeClr val="tx1"/>
                </a:solidFill>
                <a:latin typeface="微軟正黑體" panose="020B0604030504040204" pitchFamily="34" charset="-120"/>
                <a:ea typeface="微軟正黑體" panose="020B0604030504040204" pitchFamily="34" charset="-120"/>
              </a:rPr>
              <a:t>  </a:t>
            </a:r>
            <a:r>
              <a:rPr lang="zh-TW" altLang="en-US" b="1" dirty="0" smtClean="0">
                <a:solidFill>
                  <a:schemeClr val="tx1"/>
                </a:solidFill>
                <a:latin typeface="微軟正黑體" panose="020B0604030504040204" pitchFamily="34" charset="-120"/>
                <a:ea typeface="微軟正黑體" panose="020B0604030504040204" pitchFamily="34" charset="-120"/>
              </a:rPr>
              <a:t>感受</a:t>
            </a:r>
            <a:r>
              <a:rPr lang="zh-TW" altLang="en-US" b="1" dirty="0">
                <a:solidFill>
                  <a:schemeClr val="tx1"/>
                </a:solidFill>
                <a:latin typeface="微軟正黑體" panose="020B0604030504040204" pitchFamily="34" charset="-120"/>
                <a:ea typeface="微軟正黑體" panose="020B0604030504040204" pitchFamily="34" charset="-120"/>
              </a:rPr>
              <a:t>和需求，</a:t>
            </a:r>
            <a:r>
              <a:rPr lang="zh-TW" altLang="en-US" b="1" dirty="0" smtClean="0">
                <a:solidFill>
                  <a:schemeClr val="tx1"/>
                </a:solidFill>
                <a:latin typeface="微軟正黑體" panose="020B0604030504040204" pitchFamily="34" charset="-120"/>
                <a:ea typeface="微軟正黑體" panose="020B0604030504040204" pitchFamily="34" charset="-120"/>
              </a:rPr>
              <a:t>以及</a:t>
            </a:r>
            <a:r>
              <a:rPr lang="zh-TW" altLang="en-US" b="1" dirty="0" smtClean="0">
                <a:solidFill>
                  <a:srgbClr val="C00000"/>
                </a:solidFill>
                <a:latin typeface="微軟正黑體" panose="020B0604030504040204" pitchFamily="34" charset="-120"/>
                <a:ea typeface="微軟正黑體" panose="020B0604030504040204" pitchFamily="34" charset="-120"/>
              </a:rPr>
              <a:t>學習</a:t>
            </a:r>
            <a:r>
              <a:rPr lang="zh-TW" altLang="en-US" b="1" dirty="0">
                <a:solidFill>
                  <a:schemeClr val="tx1"/>
                </a:solidFill>
                <a:latin typeface="微軟正黑體" panose="020B0604030504040204" pitchFamily="34" charset="-120"/>
                <a:ea typeface="微軟正黑體" panose="020B0604030504040204" pitchFamily="34" charset="-120"/>
              </a:rPr>
              <a:t>如何適當的反應，並</a:t>
            </a:r>
            <a:r>
              <a:rPr lang="zh-TW" altLang="en-US" b="1" dirty="0" smtClean="0">
                <a:solidFill>
                  <a:srgbClr val="C00000"/>
                </a:solidFill>
                <a:latin typeface="微軟正黑體" panose="020B0604030504040204" pitchFamily="34" charset="-120"/>
                <a:ea typeface="微軟正黑體" panose="020B0604030504040204" pitchFamily="34" charset="-120"/>
              </a:rPr>
              <a:t>鼓</a:t>
            </a:r>
            <a:endParaRPr lang="en-US" altLang="zh-TW" b="1" dirty="0" smtClean="0">
              <a:solidFill>
                <a:srgbClr val="C00000"/>
              </a:solidFill>
              <a:latin typeface="微軟正黑體" panose="020B0604030504040204" pitchFamily="34" charset="-120"/>
              <a:ea typeface="微軟正黑體" panose="020B0604030504040204" pitchFamily="34" charset="-120"/>
            </a:endParaRPr>
          </a:p>
          <a:p>
            <a:pPr marL="609600" indent="-609600" eaLnBrk="1" hangingPunct="1">
              <a:lnSpc>
                <a:spcPts val="3400"/>
              </a:lnSpc>
              <a:buFont typeface="Wingdings" pitchFamily="2" charset="2"/>
              <a:buNone/>
            </a:pPr>
            <a:r>
              <a:rPr lang="en-US" altLang="zh-TW" b="1" dirty="0">
                <a:solidFill>
                  <a:srgbClr val="C00000"/>
                </a:solidFill>
                <a:latin typeface="微軟正黑體" panose="020B0604030504040204" pitchFamily="34" charset="-120"/>
                <a:ea typeface="微軟正黑體" panose="020B0604030504040204" pitchFamily="34" charset="-120"/>
              </a:rPr>
              <a:t> </a:t>
            </a:r>
            <a:r>
              <a:rPr lang="en-US" altLang="zh-TW" b="1" dirty="0" smtClean="0">
                <a:solidFill>
                  <a:srgbClr val="C00000"/>
                </a:solidFill>
                <a:latin typeface="微軟正黑體" panose="020B0604030504040204" pitchFamily="34" charset="-120"/>
                <a:ea typeface="微軟正黑體" panose="020B0604030504040204" pitchFamily="34" charset="-120"/>
              </a:rPr>
              <a:t>  </a:t>
            </a:r>
            <a:r>
              <a:rPr lang="zh-TW" altLang="en-US" b="1" dirty="0" smtClean="0">
                <a:solidFill>
                  <a:srgbClr val="C00000"/>
                </a:solidFill>
                <a:latin typeface="微軟正黑體" panose="020B0604030504040204" pitchFamily="34" charset="-120"/>
                <a:ea typeface="微軟正黑體" panose="020B0604030504040204" pitchFamily="34" charset="-120"/>
              </a:rPr>
              <a:t>勵</a:t>
            </a:r>
            <a:r>
              <a:rPr lang="zh-TW" altLang="en-US" b="1" dirty="0">
                <a:solidFill>
                  <a:srgbClr val="C00000"/>
                </a:solidFill>
                <a:latin typeface="微軟正黑體" panose="020B0604030504040204" pitchFamily="34" charset="-120"/>
                <a:ea typeface="微軟正黑體" panose="020B0604030504040204" pitchFamily="34" charset="-120"/>
              </a:rPr>
              <a:t>、接受和承認</a:t>
            </a:r>
            <a:r>
              <a:rPr lang="zh-TW" altLang="en-US" b="1" dirty="0" smtClean="0">
                <a:solidFill>
                  <a:schemeClr val="tx1"/>
                </a:solidFill>
                <a:latin typeface="微軟正黑體" panose="020B0604030504040204" pitchFamily="34" charset="-120"/>
                <a:ea typeface="微軟正黑體" panose="020B0604030504040204" pitchFamily="34" charset="-120"/>
              </a:rPr>
              <a:t>其間的</a:t>
            </a:r>
            <a:r>
              <a:rPr lang="zh-TW" altLang="en-US" b="1" dirty="0">
                <a:solidFill>
                  <a:schemeClr val="tx1"/>
                </a:solidFill>
                <a:latin typeface="微軟正黑體" panose="020B0604030504040204" pitchFamily="34" charset="-120"/>
                <a:ea typeface="微軟正黑體" panose="020B0604030504040204" pitchFamily="34" charset="-120"/>
              </a:rPr>
              <a:t>差異。（從想像的</a:t>
            </a:r>
            <a:r>
              <a:rPr lang="zh-TW" altLang="en-US" b="1" dirty="0" smtClean="0">
                <a:solidFill>
                  <a:schemeClr val="tx1"/>
                </a:solidFill>
                <a:latin typeface="微軟正黑體" panose="020B0604030504040204" pitchFamily="34" charset="-120"/>
                <a:ea typeface="微軟正黑體" panose="020B0604030504040204" pitchFamily="34" charset="-120"/>
              </a:rPr>
              <a:t>關係</a:t>
            </a:r>
            <a:endParaRPr lang="en-US" altLang="zh-TW" b="1" dirty="0" smtClean="0">
              <a:solidFill>
                <a:schemeClr val="tx1"/>
              </a:solidFill>
              <a:latin typeface="微軟正黑體" panose="020B0604030504040204" pitchFamily="34" charset="-120"/>
              <a:ea typeface="微軟正黑體" panose="020B0604030504040204" pitchFamily="34" charset="-120"/>
            </a:endParaRPr>
          </a:p>
          <a:p>
            <a:pPr marL="609600" indent="-609600" eaLnBrk="1" hangingPunct="1">
              <a:lnSpc>
                <a:spcPts val="3400"/>
              </a:lnSpc>
              <a:buFont typeface="Wingdings" pitchFamily="2" charset="2"/>
              <a:buNone/>
            </a:pPr>
            <a:r>
              <a:rPr lang="en-US" altLang="zh-TW" b="1" dirty="0">
                <a:solidFill>
                  <a:schemeClr val="tx1"/>
                </a:solidFill>
                <a:latin typeface="微軟正黑體" panose="020B0604030504040204" pitchFamily="34" charset="-120"/>
                <a:ea typeface="微軟正黑體" panose="020B0604030504040204" pitchFamily="34" charset="-120"/>
              </a:rPr>
              <a:t> </a:t>
            </a:r>
            <a:r>
              <a:rPr lang="en-US" altLang="zh-TW" b="1" dirty="0" smtClean="0">
                <a:solidFill>
                  <a:schemeClr val="tx1"/>
                </a:solidFill>
                <a:latin typeface="微軟正黑體" panose="020B0604030504040204" pitchFamily="34" charset="-120"/>
                <a:ea typeface="微軟正黑體" panose="020B0604030504040204" pitchFamily="34" charset="-120"/>
              </a:rPr>
              <a:t>  </a:t>
            </a:r>
            <a:r>
              <a:rPr lang="zh-TW" altLang="en-US" b="1" dirty="0" smtClean="0">
                <a:solidFill>
                  <a:schemeClr val="tx1"/>
                </a:solidFill>
                <a:latin typeface="微軟正黑體" panose="020B0604030504040204" pitchFamily="34" charset="-120"/>
                <a:ea typeface="微軟正黑體" panose="020B0604030504040204" pitchFamily="34" charset="-120"/>
              </a:rPr>
              <a:t>到</a:t>
            </a:r>
            <a:r>
              <a:rPr lang="zh-TW" altLang="en-US" b="1" dirty="0">
                <a:solidFill>
                  <a:schemeClr val="tx1"/>
                </a:solidFill>
                <a:latin typeface="微軟正黑體" panose="020B0604030504040204" pitchFamily="34" charset="-120"/>
                <a:ea typeface="微軟正黑體" panose="020B0604030504040204" pitchFamily="34" charset="-120"/>
              </a:rPr>
              <a:t>現實的關係</a:t>
            </a:r>
            <a:r>
              <a:rPr lang="zh-TW" altLang="en-US" b="1" dirty="0" smtClean="0">
                <a:solidFill>
                  <a:schemeClr val="tx1"/>
                </a:solidFill>
                <a:latin typeface="微軟正黑體" panose="020B0604030504040204" pitchFamily="34" charset="-120"/>
                <a:ea typeface="微軟正黑體" panose="020B0604030504040204" pitchFamily="34" charset="-120"/>
              </a:rPr>
              <a:t>）</a:t>
            </a:r>
            <a:endParaRPr lang="en-US" altLang="zh-TW" b="1" dirty="0" smtClean="0">
              <a:solidFill>
                <a:schemeClr val="tx1"/>
              </a:solidFill>
              <a:latin typeface="微軟正黑體" panose="020B0604030504040204" pitchFamily="34" charset="-120"/>
              <a:ea typeface="微軟正黑體" panose="020B0604030504040204" pitchFamily="34" charset="-120"/>
            </a:endParaRPr>
          </a:p>
          <a:p>
            <a:pPr marL="609600" indent="-609600" eaLnBrk="1" hangingPunct="1">
              <a:lnSpc>
                <a:spcPts val="3400"/>
              </a:lnSpc>
              <a:buFont typeface="Wingdings" pitchFamily="2" charset="2"/>
              <a:buNone/>
            </a:pPr>
            <a:r>
              <a:rPr lang="en-US" altLang="zh-TW" b="1" dirty="0" smtClean="0">
                <a:solidFill>
                  <a:srgbClr val="0000FF"/>
                </a:solidFill>
                <a:latin typeface="微軟正黑體" panose="020B0604030504040204" pitchFamily="34" charset="-120"/>
                <a:ea typeface="微軟正黑體" panose="020B0604030504040204" pitchFamily="34" charset="-120"/>
              </a:rPr>
              <a:t>2.</a:t>
            </a:r>
            <a:r>
              <a:rPr lang="zh-TW" altLang="en-US" b="1" dirty="0">
                <a:solidFill>
                  <a:srgbClr val="0000FF"/>
                </a:solidFill>
                <a:latin typeface="微軟正黑體" panose="020B0604030504040204" pitchFamily="34" charset="-120"/>
                <a:ea typeface="微軟正黑體" panose="020B0604030504040204" pitchFamily="34" charset="-120"/>
              </a:rPr>
              <a:t>處理</a:t>
            </a:r>
            <a:r>
              <a:rPr lang="zh-TW" altLang="en-US" b="1" dirty="0" smtClean="0">
                <a:solidFill>
                  <a:srgbClr val="0000FF"/>
                </a:solidFill>
                <a:latin typeface="微軟正黑體" panose="020B0604030504040204" pitchFamily="34" charset="-120"/>
                <a:ea typeface="微軟正黑體" panose="020B0604030504040204" pitchFamily="34" charset="-120"/>
              </a:rPr>
              <a:t>分裂 </a:t>
            </a:r>
            <a:r>
              <a:rPr lang="en-US" altLang="zh-TW" b="1" dirty="0" smtClean="0">
                <a:solidFill>
                  <a:srgbClr val="0000FF"/>
                </a:solidFill>
                <a:latin typeface="微軟正黑體" panose="020B0604030504040204" pitchFamily="34" charset="-120"/>
                <a:ea typeface="微軟正黑體" panose="020B0604030504040204" pitchFamily="34" charset="-120"/>
              </a:rPr>
              <a:t>: </a:t>
            </a:r>
            <a:r>
              <a:rPr lang="zh-TW" altLang="en-US" b="1" dirty="0" smtClean="0">
                <a:solidFill>
                  <a:schemeClr val="tx1"/>
                </a:solidFill>
                <a:latin typeface="微軟正黑體" panose="020B0604030504040204" pitchFamily="34" charset="-120"/>
                <a:ea typeface="微軟正黑體" panose="020B0604030504040204" pitchFamily="34" charset="-120"/>
              </a:rPr>
              <a:t>涵容</a:t>
            </a:r>
            <a:r>
              <a:rPr lang="en-US" altLang="zh-TW" b="1" dirty="0" smtClean="0">
                <a:solidFill>
                  <a:schemeClr val="tx1"/>
                </a:solidFill>
                <a:latin typeface="微軟正黑體" panose="020B0604030504040204" pitchFamily="34" charset="-120"/>
                <a:ea typeface="微軟正黑體" panose="020B0604030504040204" pitchFamily="34" charset="-120"/>
              </a:rPr>
              <a:t>﹑</a:t>
            </a:r>
            <a:r>
              <a:rPr lang="zh-TW" altLang="en-US" b="1" dirty="0" smtClean="0">
                <a:solidFill>
                  <a:schemeClr val="tx1"/>
                </a:solidFill>
                <a:latin typeface="微軟正黑體" panose="020B0604030504040204" pitchFamily="34" charset="-120"/>
                <a:ea typeface="微軟正黑體" panose="020B0604030504040204" pitchFamily="34" charset="-120"/>
              </a:rPr>
              <a:t>觀察</a:t>
            </a:r>
            <a:r>
              <a:rPr lang="en-US" altLang="zh-TW" b="1" dirty="0" smtClean="0">
                <a:solidFill>
                  <a:schemeClr val="tx1"/>
                </a:solidFill>
                <a:latin typeface="微軟正黑體" panose="020B0604030504040204" pitchFamily="34" charset="-120"/>
                <a:ea typeface="微軟正黑體" panose="020B0604030504040204" pitchFamily="34" charset="-120"/>
              </a:rPr>
              <a:t>﹑</a:t>
            </a:r>
            <a:r>
              <a:rPr lang="zh-TW" altLang="en-US" b="1" dirty="0" smtClean="0">
                <a:solidFill>
                  <a:schemeClr val="tx1"/>
                </a:solidFill>
                <a:latin typeface="微軟正黑體" panose="020B0604030504040204" pitchFamily="34" charset="-120"/>
                <a:ea typeface="微軟正黑體" panose="020B0604030504040204" pitchFamily="34" charset="-120"/>
              </a:rPr>
              <a:t>面質</a:t>
            </a:r>
            <a:r>
              <a:rPr lang="en-US" altLang="zh-TW" b="1" dirty="0" smtClean="0">
                <a:solidFill>
                  <a:schemeClr val="tx1"/>
                </a:solidFill>
                <a:latin typeface="微軟正黑體" panose="020B0604030504040204" pitchFamily="34" charset="-120"/>
                <a:ea typeface="微軟正黑體" panose="020B0604030504040204" pitchFamily="34" charset="-120"/>
              </a:rPr>
              <a:t>﹑</a:t>
            </a:r>
            <a:r>
              <a:rPr lang="zh-TW" altLang="en-US" b="1" dirty="0" smtClean="0">
                <a:solidFill>
                  <a:schemeClr val="tx1"/>
                </a:solidFill>
                <a:latin typeface="微軟正黑體" panose="020B0604030504040204" pitchFamily="34" charset="-120"/>
                <a:ea typeface="微軟正黑體" panose="020B0604030504040204" pitchFamily="34" charset="-120"/>
              </a:rPr>
              <a:t>邀請分享</a:t>
            </a:r>
            <a:r>
              <a:rPr lang="en-US" altLang="zh-TW" b="1" dirty="0" smtClean="0">
                <a:solidFill>
                  <a:schemeClr val="tx1"/>
                </a:solidFill>
                <a:latin typeface="微軟正黑體" panose="020B0604030504040204" pitchFamily="34" charset="-120"/>
                <a:ea typeface="微軟正黑體" panose="020B0604030504040204" pitchFamily="34" charset="-120"/>
              </a:rPr>
              <a:t>﹑</a:t>
            </a:r>
            <a:r>
              <a:rPr lang="zh-TW" altLang="en-US" b="1" dirty="0" smtClean="0">
                <a:solidFill>
                  <a:schemeClr val="tx1"/>
                </a:solidFill>
                <a:latin typeface="微軟正黑體" panose="020B0604030504040204" pitchFamily="34" charset="-120"/>
                <a:ea typeface="微軟正黑體" panose="020B0604030504040204" pitchFamily="34" charset="-120"/>
              </a:rPr>
              <a:t>維</a:t>
            </a:r>
            <a:endParaRPr lang="en-US" altLang="zh-TW" b="1" dirty="0" smtClean="0">
              <a:solidFill>
                <a:schemeClr val="tx1"/>
              </a:solidFill>
              <a:latin typeface="微軟正黑體" panose="020B0604030504040204" pitchFamily="34" charset="-120"/>
              <a:ea typeface="微軟正黑體" panose="020B0604030504040204" pitchFamily="34" charset="-120"/>
            </a:endParaRPr>
          </a:p>
          <a:p>
            <a:pPr marL="609600" indent="-609600" eaLnBrk="1" hangingPunct="1">
              <a:lnSpc>
                <a:spcPts val="3600"/>
              </a:lnSpc>
              <a:buFontTx/>
              <a:buNone/>
            </a:pPr>
            <a:r>
              <a:rPr lang="zh-TW" altLang="en-US" b="1" dirty="0">
                <a:solidFill>
                  <a:schemeClr val="tx1"/>
                </a:solidFill>
                <a:latin typeface="微軟正黑體" panose="020B0604030504040204" pitchFamily="34" charset="-120"/>
                <a:ea typeface="微軟正黑體" panose="020B0604030504040204" pitchFamily="34" charset="-120"/>
              </a:rPr>
              <a:t> </a:t>
            </a:r>
            <a:r>
              <a:rPr lang="zh-TW" altLang="en-US" b="1" dirty="0" smtClean="0">
                <a:solidFill>
                  <a:schemeClr val="tx1"/>
                </a:solidFill>
                <a:latin typeface="微軟正黑體" panose="020B0604030504040204" pitchFamily="34" charset="-120"/>
                <a:ea typeface="微軟正黑體" panose="020B0604030504040204" pitchFamily="34" charset="-120"/>
              </a:rPr>
              <a:t>  持</a:t>
            </a:r>
            <a:r>
              <a:rPr lang="zh-TW" altLang="en-US" b="1" dirty="0">
                <a:solidFill>
                  <a:schemeClr val="tx1"/>
                </a:solidFill>
                <a:latin typeface="微軟正黑體" panose="020B0604030504040204" pitchFamily="34" charset="-120"/>
                <a:ea typeface="微軟正黑體" panose="020B0604030504040204" pitchFamily="34" charset="-120"/>
              </a:rPr>
              <a:t>夠</a:t>
            </a:r>
            <a:r>
              <a:rPr lang="zh-TW" altLang="en-US" b="1" dirty="0" smtClean="0">
                <a:solidFill>
                  <a:schemeClr val="tx1"/>
                </a:solidFill>
                <a:latin typeface="微軟正黑體" panose="020B0604030504040204" pitchFamily="34" charset="-120"/>
                <a:ea typeface="微軟正黑體" panose="020B0604030504040204" pitchFamily="34" charset="-120"/>
              </a:rPr>
              <a:t>好的界限 （</a:t>
            </a:r>
            <a:r>
              <a:rPr lang="zh-TW" altLang="en-US" b="1" dirty="0">
                <a:solidFill>
                  <a:srgbClr val="0000FF"/>
                </a:solidFill>
                <a:latin typeface="微軟正黑體" panose="020B0604030504040204" pitchFamily="34" charset="-120"/>
                <a:ea typeface="微軟正黑體" panose="020B0604030504040204" pitchFamily="34" charset="-120"/>
              </a:rPr>
              <a:t>經驗上建議用</a:t>
            </a:r>
            <a:r>
              <a:rPr lang="en-US" altLang="zh-TW" b="1" dirty="0">
                <a:solidFill>
                  <a:srgbClr val="0000FF"/>
                </a:solidFill>
                <a:latin typeface="微軟正黑體" panose="020B0604030504040204" pitchFamily="34" charset="-120"/>
                <a:ea typeface="微軟正黑體" panose="020B0604030504040204" pitchFamily="34" charset="-120"/>
              </a:rPr>
              <a:t>70/30</a:t>
            </a:r>
            <a:r>
              <a:rPr lang="zh-TW" altLang="en-US" b="1" dirty="0">
                <a:solidFill>
                  <a:srgbClr val="0000FF"/>
                </a:solidFill>
                <a:latin typeface="微軟正黑體" panose="020B0604030504040204" pitchFamily="34" charset="-120"/>
                <a:ea typeface="微軟正黑體" panose="020B0604030504040204" pitchFamily="34" charset="-120"/>
              </a:rPr>
              <a:t>的原則</a:t>
            </a:r>
            <a:r>
              <a:rPr lang="zh-TW" altLang="en-US" b="1" dirty="0" smtClean="0">
                <a:solidFill>
                  <a:srgbClr val="0000FF"/>
                </a:solidFill>
                <a:latin typeface="微軟正黑體" panose="020B0604030504040204" pitchFamily="34" charset="-120"/>
                <a:ea typeface="微軟正黑體" panose="020B0604030504040204" pitchFamily="34" charset="-120"/>
              </a:rPr>
              <a:t>比</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ts val="3600"/>
              </a:lnSpc>
              <a:buFontTx/>
              <a:buNone/>
            </a:pPr>
            <a:r>
              <a:rPr lang="zh-TW" altLang="en-US" b="1" dirty="0">
                <a:solidFill>
                  <a:srgbClr val="0000FF"/>
                </a:solidFill>
                <a:latin typeface="微軟正黑體" panose="020B0604030504040204" pitchFamily="34" charset="-120"/>
                <a:ea typeface="微軟正黑體" panose="020B0604030504040204" pitchFamily="34" charset="-120"/>
              </a:rPr>
              <a:t> </a:t>
            </a:r>
            <a:r>
              <a:rPr lang="zh-TW" altLang="en-US" b="1" dirty="0" smtClean="0">
                <a:solidFill>
                  <a:srgbClr val="0000FF"/>
                </a:solidFill>
                <a:latin typeface="微軟正黑體" panose="020B0604030504040204" pitchFamily="34" charset="-120"/>
                <a:ea typeface="微軟正黑體" panose="020B0604030504040204" pitchFamily="34" charset="-120"/>
              </a:rPr>
              <a:t>  例</a:t>
            </a:r>
            <a:r>
              <a:rPr lang="zh-TW" altLang="en-US" b="1" dirty="0">
                <a:solidFill>
                  <a:srgbClr val="0000FF"/>
                </a:solidFill>
                <a:latin typeface="微軟正黑體" panose="020B0604030504040204" pitchFamily="34" charset="-120"/>
                <a:ea typeface="微軟正黑體" panose="020B0604030504040204" pitchFamily="34" charset="-120"/>
              </a:rPr>
              <a:t>來取代其全</a:t>
            </a:r>
            <a:r>
              <a:rPr lang="zh-TW" altLang="en-US" b="1" dirty="0" smtClean="0">
                <a:solidFill>
                  <a:srgbClr val="0000FF"/>
                </a:solidFill>
                <a:latin typeface="微軟正黑體" panose="020B0604030504040204" pitchFamily="34" charset="-120"/>
                <a:ea typeface="微軟正黑體" panose="020B0604030504040204" pitchFamily="34" charset="-120"/>
              </a:rPr>
              <a:t>有或</a:t>
            </a:r>
            <a:r>
              <a:rPr lang="zh-TW" altLang="en-US" b="1" dirty="0">
                <a:solidFill>
                  <a:srgbClr val="0000FF"/>
                </a:solidFill>
                <a:latin typeface="微軟正黑體" panose="020B0604030504040204" pitchFamily="34" charset="-120"/>
                <a:ea typeface="微軟正黑體" panose="020B0604030504040204" pitchFamily="34" charset="-120"/>
              </a:rPr>
              <a:t>全無的傾向        促進</a:t>
            </a:r>
            <a:r>
              <a:rPr lang="zh-TW" altLang="en-US" b="1" dirty="0">
                <a:solidFill>
                  <a:srgbClr val="0000FF"/>
                </a:solidFill>
                <a:latin typeface="微軟正黑體" panose="020B0604030504040204" pitchFamily="34" charset="-120"/>
                <a:ea typeface="微軟正黑體" panose="020B0604030504040204" pitchFamily="34" charset="-120"/>
                <a:sym typeface="Wingdings 2" panose="05020102010507070707" pitchFamily="18" charset="2"/>
              </a:rPr>
              <a:t>案主</a:t>
            </a:r>
            <a:r>
              <a:rPr lang="zh-TW" altLang="en-US" b="1" dirty="0" smtClean="0">
                <a:solidFill>
                  <a:srgbClr val="0000FF"/>
                </a:solidFill>
                <a:latin typeface="微軟正黑體" panose="020B0604030504040204" pitchFamily="34" charset="-120"/>
                <a:ea typeface="微軟正黑體" panose="020B0604030504040204" pitchFamily="34" charset="-120"/>
                <a:sym typeface="Wingdings 2" panose="05020102010507070707" pitchFamily="18" charset="2"/>
              </a:rPr>
              <a:t>的</a:t>
            </a:r>
            <a:endParaRPr lang="en-US" altLang="zh-TW" b="1" dirty="0" smtClean="0">
              <a:solidFill>
                <a:srgbClr val="0000FF"/>
              </a:solidFill>
              <a:latin typeface="微軟正黑體" panose="020B0604030504040204" pitchFamily="34" charset="-120"/>
              <a:ea typeface="微軟正黑體" panose="020B0604030504040204" pitchFamily="34" charset="-120"/>
              <a:sym typeface="Wingdings 2" panose="05020102010507070707" pitchFamily="18" charset="2"/>
            </a:endParaRPr>
          </a:p>
          <a:p>
            <a:pPr marL="609600" indent="-609600" eaLnBrk="1" hangingPunct="1">
              <a:lnSpc>
                <a:spcPts val="3600"/>
              </a:lnSpc>
              <a:buFontTx/>
              <a:buNone/>
            </a:pPr>
            <a:r>
              <a:rPr lang="zh-TW" altLang="en-US" b="1" dirty="0">
                <a:solidFill>
                  <a:srgbClr val="0000FF"/>
                </a:solidFill>
                <a:latin typeface="微軟正黑體" panose="020B0604030504040204" pitchFamily="34" charset="-120"/>
                <a:ea typeface="微軟正黑體" panose="020B0604030504040204" pitchFamily="34" charset="-120"/>
                <a:sym typeface="Wingdings 2" panose="05020102010507070707" pitchFamily="18" charset="2"/>
              </a:rPr>
              <a:t> </a:t>
            </a:r>
            <a:r>
              <a:rPr lang="zh-TW" altLang="en-US" b="1" dirty="0" smtClean="0">
                <a:solidFill>
                  <a:srgbClr val="0000FF"/>
                </a:solidFill>
                <a:latin typeface="微軟正黑體" panose="020B0604030504040204" pitchFamily="34" charset="-120"/>
                <a:ea typeface="微軟正黑體" panose="020B0604030504040204" pitchFamily="34" charset="-120"/>
                <a:sym typeface="Wingdings 2" panose="05020102010507070707" pitchFamily="18" charset="2"/>
              </a:rPr>
              <a:t>  </a:t>
            </a:r>
            <a:r>
              <a:rPr lang="zh-TW" altLang="en-US" b="1" dirty="0" smtClean="0">
                <a:solidFill>
                  <a:srgbClr val="0000FF"/>
                </a:solidFill>
                <a:latin typeface="微軟正黑體" panose="020B0604030504040204" pitchFamily="34" charset="-120"/>
                <a:ea typeface="微軟正黑體" panose="020B0604030504040204" pitchFamily="34" charset="-120"/>
              </a:rPr>
              <a:t>觀察</a:t>
            </a:r>
            <a:r>
              <a:rPr lang="zh-TW" altLang="en-US" b="1" dirty="0">
                <a:solidFill>
                  <a:srgbClr val="0000FF"/>
                </a:solidFill>
                <a:latin typeface="微軟正黑體" panose="020B0604030504040204" pitchFamily="34" charset="-120"/>
                <a:ea typeface="微軟正黑體" panose="020B0604030504040204" pitchFamily="34" charset="-120"/>
              </a:rPr>
              <a:t>與綜合的</a:t>
            </a:r>
            <a:r>
              <a:rPr lang="zh-TW" altLang="en-US" b="1" dirty="0" smtClean="0">
                <a:solidFill>
                  <a:srgbClr val="0000FF"/>
                </a:solidFill>
                <a:latin typeface="微軟正黑體" panose="020B0604030504040204" pitchFamily="34" charset="-120"/>
                <a:ea typeface="微軟正黑體" panose="020B0604030504040204" pitchFamily="34" charset="-120"/>
              </a:rPr>
              <a:t>自我</a:t>
            </a:r>
            <a:r>
              <a:rPr lang="zh-TW" altLang="en-US" b="1" dirty="0">
                <a:solidFill>
                  <a:srgbClr val="0000FF"/>
                </a:solidFill>
                <a:latin typeface="微軟正黑體" panose="020B0604030504040204" pitchFamily="34" charset="-120"/>
                <a:ea typeface="微軟正黑體" panose="020B0604030504040204" pitchFamily="34" charset="-120"/>
              </a:rPr>
              <a:t>功能發展。</a:t>
            </a:r>
            <a:endParaRPr lang="en-US" altLang="zh-TW" b="1" dirty="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ts val="3400"/>
              </a:lnSpc>
              <a:buFont typeface="Wingdings" pitchFamily="2" charset="2"/>
              <a:buNone/>
            </a:pPr>
            <a:r>
              <a:rPr lang="zh-TW" altLang="en-US" b="1" dirty="0">
                <a:solidFill>
                  <a:srgbClr val="FF0000"/>
                </a:solidFill>
                <a:latin typeface="微軟正黑體" panose="020B0604030504040204" pitchFamily="34" charset="-120"/>
                <a:ea typeface="微軟正黑體" panose="020B0604030504040204" pitchFamily="34" charset="-120"/>
              </a:rPr>
              <a:t/>
            </a:r>
            <a:br>
              <a:rPr lang="zh-TW" altLang="en-US" b="1" dirty="0">
                <a:solidFill>
                  <a:srgbClr val="FF0000"/>
                </a:solidFill>
                <a:latin typeface="微軟正黑體" panose="020B0604030504040204" pitchFamily="34" charset="-120"/>
                <a:ea typeface="微軟正黑體" panose="020B0604030504040204" pitchFamily="34" charset="-120"/>
              </a:rPr>
            </a:br>
            <a:endParaRPr lang="zh-TW" altLang="en-US" b="1" dirty="0">
              <a:solidFill>
                <a:srgbClr val="0000FF"/>
              </a:solidFill>
              <a:latin typeface="微軟正黑體" panose="020B0604030504040204" pitchFamily="34" charset="-120"/>
              <a:ea typeface="微軟正黑體" panose="020B0604030504040204" pitchFamily="34" charset="-120"/>
            </a:endParaRPr>
          </a:p>
          <a:p>
            <a:endParaRPr lang="zh-TW" altLang="en-US" b="1" dirty="0">
              <a:solidFill>
                <a:srgbClr val="FF0000"/>
              </a:solidFill>
              <a:latin typeface="微軟正黑體" panose="020B0604030504040204" pitchFamily="34" charset="-120"/>
              <a:ea typeface="微軟正黑體" panose="020B0604030504040204" pitchFamily="34" charset="-120"/>
            </a:endParaRPr>
          </a:p>
          <a:p>
            <a:endParaRPr lang="zh-TW" altLang="en-US" dirty="0"/>
          </a:p>
        </p:txBody>
      </p:sp>
      <p:sp>
        <p:nvSpPr>
          <p:cNvPr id="1048704" name="Rectangle 2"/>
          <p:cNvSpPr>
            <a:spLocks noGrp="1" noChangeArrowheads="1"/>
          </p:cNvSpPr>
          <p:nvPr>
            <p:ph type="title"/>
          </p:nvPr>
        </p:nvSpPr>
        <p:spPr>
          <a:xfrm>
            <a:off x="1031986" y="260648"/>
            <a:ext cx="7162800" cy="875184"/>
          </a:xfrm>
        </p:spPr>
        <p:txBody>
          <a:bodyPr/>
          <a:lstStyle/>
          <a:p>
            <a:pPr eaLnBrk="1" hangingPunct="1"/>
            <a:r>
              <a:rPr lang="en-US" altLang="zh-TW" sz="4000" b="1" dirty="0" smtClean="0">
                <a:solidFill>
                  <a:srgbClr val="FF0000"/>
                </a:solidFill>
                <a:latin typeface="微軟正黑體" panose="020B0604030504040204" pitchFamily="34" charset="-120"/>
                <a:ea typeface="微軟正黑體" panose="020B0604030504040204" pitchFamily="34" charset="-120"/>
              </a:rPr>
              <a:t>BPD</a:t>
            </a:r>
            <a:r>
              <a:rPr lang="zh-TW" altLang="en-US" sz="4000" b="1" dirty="0" smtClean="0">
                <a:solidFill>
                  <a:srgbClr val="FF0000"/>
                </a:solidFill>
                <a:latin typeface="微軟正黑體" panose="020B0604030504040204" pitchFamily="34" charset="-120"/>
                <a:ea typeface="微軟正黑體" panose="020B0604030504040204" pitchFamily="34" charset="-120"/>
              </a:rPr>
              <a:t>治療</a:t>
            </a:r>
            <a:r>
              <a:rPr lang="zh-TW" altLang="en-US" sz="4000" b="1" dirty="0">
                <a:solidFill>
                  <a:srgbClr val="FF0000"/>
                </a:solidFill>
                <a:latin typeface="微軟正黑體" panose="020B0604030504040204" pitchFamily="34" charset="-120"/>
                <a:ea typeface="微軟正黑體" panose="020B0604030504040204" pitchFamily="34" charset="-120"/>
              </a:rPr>
              <a:t>的結構</a:t>
            </a:r>
            <a:r>
              <a:rPr lang="zh-TW" altLang="en-US" sz="4000" b="1" dirty="0" smtClean="0">
                <a:solidFill>
                  <a:srgbClr val="FF0000"/>
                </a:solidFill>
                <a:latin typeface="微軟正黑體" panose="020B0604030504040204" pitchFamily="34" charset="-120"/>
                <a:ea typeface="微軟正黑體" panose="020B0604030504040204" pitchFamily="34" charset="-120"/>
              </a:rPr>
              <a:t>目標</a:t>
            </a:r>
            <a:r>
              <a:rPr lang="zh-TW" altLang="en-US" sz="4000" b="1" dirty="0">
                <a:solidFill>
                  <a:srgbClr val="FF0000"/>
                </a:solidFill>
                <a:latin typeface="微軟正黑體" panose="020B0604030504040204" pitchFamily="34" charset="-120"/>
                <a:ea typeface="微軟正黑體" panose="020B0604030504040204" pitchFamily="34" charset="-120"/>
              </a:rPr>
              <a:t> </a:t>
            </a:r>
            <a:r>
              <a:rPr lang="en-US" altLang="zh-TW" sz="4000" b="1" dirty="0" smtClean="0">
                <a:solidFill>
                  <a:srgbClr val="FF0000"/>
                </a:solidFill>
                <a:latin typeface="微軟正黑體" panose="020B0604030504040204" pitchFamily="34" charset="-120"/>
                <a:ea typeface="微軟正黑體" panose="020B0604030504040204" pitchFamily="34" charset="-120"/>
              </a:rPr>
              <a:t/>
            </a:r>
            <a:br>
              <a:rPr lang="en-US" altLang="zh-TW" sz="4000" b="1" dirty="0" smtClean="0">
                <a:solidFill>
                  <a:srgbClr val="FF0000"/>
                </a:solidFill>
                <a:latin typeface="微軟正黑體" panose="020B0604030504040204" pitchFamily="34" charset="-120"/>
                <a:ea typeface="微軟正黑體" panose="020B0604030504040204" pitchFamily="34" charset="-120"/>
              </a:rPr>
            </a:br>
            <a:r>
              <a:rPr lang="en-US" altLang="zh-TW" sz="2400" b="1" dirty="0" smtClean="0">
                <a:solidFill>
                  <a:srgbClr val="FF0000"/>
                </a:solidFill>
                <a:latin typeface="微軟正黑體" panose="020B0604030504040204" pitchFamily="34" charset="-120"/>
                <a:ea typeface="微軟正黑體" panose="020B0604030504040204" pitchFamily="34" charset="-120"/>
              </a:rPr>
              <a:t>                              </a:t>
            </a:r>
            <a:endParaRPr lang="zh-TW" altLang="en-US" sz="4000" b="1" dirty="0" smtClean="0">
              <a:solidFill>
                <a:srgbClr val="FF0000"/>
              </a:solidFill>
              <a:latin typeface="微軟正黑體" panose="020B0604030504040204" pitchFamily="34" charset="-120"/>
              <a:ea typeface="微軟正黑體" panose="020B0604030504040204" pitchFamily="34" charset="-120"/>
            </a:endParaRPr>
          </a:p>
        </p:txBody>
      </p:sp>
      <p:cxnSp>
        <p:nvCxnSpPr>
          <p:cNvPr id="3145761" name="直線單箭頭接點 4"/>
          <p:cNvCxnSpPr>
            <a:cxnSpLocks/>
          </p:cNvCxnSpPr>
          <p:nvPr/>
        </p:nvCxnSpPr>
        <p:spPr bwMode="auto">
          <a:xfrm>
            <a:off x="5940152" y="5301208"/>
            <a:ext cx="576064" cy="0"/>
          </a:xfrm>
          <a:prstGeom prst="straightConnector1">
            <a:avLst/>
          </a:prstGeom>
          <a:solidFill>
            <a:schemeClr val="accent1"/>
          </a:solidFill>
          <a:ln w="76200" cap="flat" cmpd="sng" algn="ctr">
            <a:solidFill>
              <a:srgbClr val="C00000"/>
            </a:solidFill>
            <a:prstDash val="solid"/>
            <a:round/>
            <a:headEnd type="none" w="med" len="med"/>
            <a:tailEnd type="triangle"/>
          </a:ln>
          <a:effectLst/>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7" name="Rectangle 2"/>
          <p:cNvSpPr>
            <a:spLocks noGrp="1" noChangeArrowheads="1"/>
          </p:cNvSpPr>
          <p:nvPr>
            <p:ph type="title"/>
          </p:nvPr>
        </p:nvSpPr>
        <p:spPr>
          <a:xfrm>
            <a:off x="107504" y="188640"/>
            <a:ext cx="4680520" cy="504056"/>
          </a:xfrm>
        </p:spPr>
        <p:txBody>
          <a:bodyPr/>
          <a:lstStyle/>
          <a:p>
            <a:pPr algn="l" eaLnBrk="1" hangingPunct="1"/>
            <a:r>
              <a:rPr lang="en-US" altLang="zh-TW" sz="2400" b="1" dirty="0" smtClean="0">
                <a:solidFill>
                  <a:srgbClr val="FF0000"/>
                </a:solidFill>
                <a:latin typeface="微軟正黑體" panose="020B0604030504040204" pitchFamily="34" charset="-120"/>
                <a:ea typeface="微軟正黑體" panose="020B0604030504040204" pitchFamily="34" charset="-120"/>
              </a:rPr>
              <a:t>BPD</a:t>
            </a:r>
            <a:r>
              <a:rPr lang="zh-TW" altLang="en-US" sz="2400" b="1" dirty="0" smtClean="0">
                <a:solidFill>
                  <a:srgbClr val="FF0000"/>
                </a:solidFill>
                <a:latin typeface="微軟正黑體" panose="020B0604030504040204" pitchFamily="34" charset="-120"/>
                <a:ea typeface="微軟正黑體" panose="020B0604030504040204" pitchFamily="34" charset="-120"/>
              </a:rPr>
              <a:t>治療</a:t>
            </a:r>
            <a:r>
              <a:rPr lang="zh-TW" altLang="en-US" sz="2400" b="1" dirty="0">
                <a:solidFill>
                  <a:srgbClr val="FF0000"/>
                </a:solidFill>
                <a:latin typeface="微軟正黑體" panose="020B0604030504040204" pitchFamily="34" charset="-120"/>
                <a:ea typeface="微軟正黑體" panose="020B0604030504040204" pitchFamily="34" charset="-120"/>
              </a:rPr>
              <a:t>的結構</a:t>
            </a:r>
            <a:r>
              <a:rPr lang="zh-TW" altLang="en-US" sz="2400" b="1" dirty="0" smtClean="0">
                <a:solidFill>
                  <a:srgbClr val="FF0000"/>
                </a:solidFill>
                <a:latin typeface="微軟正黑體" panose="020B0604030504040204" pitchFamily="34" charset="-120"/>
                <a:ea typeface="微軟正黑體" panose="020B0604030504040204" pitchFamily="34" charset="-120"/>
              </a:rPr>
              <a:t>目標</a:t>
            </a:r>
            <a:r>
              <a:rPr lang="en-US" altLang="zh-TW" sz="2400" b="1" dirty="0" smtClean="0">
                <a:solidFill>
                  <a:srgbClr val="FF0000"/>
                </a:solidFill>
                <a:latin typeface="微軟正黑體" panose="020B0604030504040204" pitchFamily="34" charset="-120"/>
                <a:ea typeface="微軟正黑體" panose="020B0604030504040204" pitchFamily="34" charset="-120"/>
              </a:rPr>
              <a:t> </a:t>
            </a:r>
            <a:r>
              <a:rPr lang="zh-TW" altLang="en-US" sz="2400" b="1" dirty="0" smtClean="0">
                <a:solidFill>
                  <a:srgbClr val="FF0000"/>
                </a:solidFill>
                <a:latin typeface="微軟正黑體" panose="020B0604030504040204" pitchFamily="34" charset="-120"/>
                <a:ea typeface="微軟正黑體" panose="020B0604030504040204" pitchFamily="34" charset="-120"/>
              </a:rPr>
              <a:t>（續）</a:t>
            </a:r>
          </a:p>
        </p:txBody>
      </p:sp>
      <p:sp>
        <p:nvSpPr>
          <p:cNvPr id="1048708" name="Rectangle 3"/>
          <p:cNvSpPr>
            <a:spLocks noGrp="1" noChangeArrowheads="1"/>
          </p:cNvSpPr>
          <p:nvPr>
            <p:ph type="body" idx="1"/>
          </p:nvPr>
        </p:nvSpPr>
        <p:spPr>
          <a:xfrm>
            <a:off x="107504" y="1124744"/>
            <a:ext cx="8928992" cy="5733256"/>
          </a:xfrm>
        </p:spPr>
        <p:txBody>
          <a:bodyPr/>
          <a:lstStyle/>
          <a:p>
            <a:pPr marL="0" indent="0" eaLnBrk="1" hangingPunct="1">
              <a:lnSpc>
                <a:spcPts val="3400"/>
              </a:lnSpc>
              <a:buNone/>
            </a:pPr>
            <a:r>
              <a:rPr lang="en-US" altLang="zh-TW" b="1" dirty="0" smtClean="0">
                <a:solidFill>
                  <a:srgbClr val="0000FF"/>
                </a:solidFill>
                <a:latin typeface="微軟正黑體" panose="020B0604030504040204" pitchFamily="34" charset="-120"/>
                <a:ea typeface="微軟正黑體" panose="020B0604030504040204" pitchFamily="34" charset="-120"/>
              </a:rPr>
              <a:t>3.</a:t>
            </a:r>
            <a:r>
              <a:rPr lang="zh-TW" altLang="en-US" b="1" dirty="0" smtClean="0">
                <a:solidFill>
                  <a:srgbClr val="0000FF"/>
                </a:solidFill>
                <a:latin typeface="微軟正黑體" panose="020B0604030504040204" pitchFamily="34" charset="-120"/>
                <a:ea typeface="微軟正黑體" panose="020B0604030504040204" pitchFamily="34" charset="-120"/>
              </a:rPr>
              <a:t>處理</a:t>
            </a:r>
            <a:r>
              <a:rPr lang="zh-TW" altLang="en-US" b="1" dirty="0">
                <a:solidFill>
                  <a:srgbClr val="0000FF"/>
                </a:solidFill>
                <a:latin typeface="微軟正黑體" panose="020B0604030504040204" pitchFamily="34" charset="-120"/>
                <a:ea typeface="微軟正黑體" panose="020B0604030504040204" pitchFamily="34" charset="-120"/>
              </a:rPr>
              <a:t>投射</a:t>
            </a:r>
            <a:r>
              <a:rPr lang="zh-TW" altLang="en-US" b="1" dirty="0" smtClean="0">
                <a:solidFill>
                  <a:srgbClr val="0000FF"/>
                </a:solidFill>
                <a:latin typeface="微軟正黑體" panose="020B0604030504040204" pitchFamily="34" charset="-120"/>
                <a:ea typeface="微軟正黑體" panose="020B0604030504040204" pitchFamily="34" charset="-120"/>
              </a:rPr>
              <a:t>認同 （藉由治療師的反移情覺察</a:t>
            </a:r>
            <a:r>
              <a:rPr lang="en-US" altLang="zh-TW" b="1" dirty="0" smtClean="0">
                <a:solidFill>
                  <a:srgbClr val="0000FF"/>
                </a:solidFill>
                <a:latin typeface="微軟正黑體" panose="020B0604030504040204" pitchFamily="34" charset="-120"/>
                <a:ea typeface="微軟正黑體" panose="020B0604030504040204" pitchFamily="34" charset="-120"/>
              </a:rPr>
              <a:t>-</a:t>
            </a:r>
            <a:r>
              <a:rPr lang="zh-TW" altLang="en-US" b="1" dirty="0" smtClean="0">
                <a:solidFill>
                  <a:srgbClr val="0000FF"/>
                </a:solidFill>
                <a:latin typeface="微軟正黑體" panose="020B0604030504040204" pitchFamily="34" charset="-120"/>
                <a:ea typeface="微軟正黑體" panose="020B0604030504040204" pitchFamily="34" charset="-120"/>
              </a:rPr>
              <a:t>辨</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0" indent="0" eaLnBrk="1" hangingPunct="1">
              <a:lnSpc>
                <a:spcPts val="3400"/>
              </a:lnSpc>
              <a:buNone/>
            </a:pPr>
            <a:r>
              <a:rPr lang="en-US" altLang="zh-TW" b="1" dirty="0" smtClean="0">
                <a:solidFill>
                  <a:srgbClr val="0000FF"/>
                </a:solidFill>
                <a:latin typeface="微軟正黑體" panose="020B0604030504040204" pitchFamily="34" charset="-120"/>
                <a:ea typeface="微軟正黑體" panose="020B0604030504040204" pitchFamily="34" charset="-120"/>
              </a:rPr>
              <a:t>   </a:t>
            </a:r>
            <a:r>
              <a:rPr lang="zh-TW" altLang="en-US" b="1" dirty="0" smtClean="0">
                <a:solidFill>
                  <a:srgbClr val="0000FF"/>
                </a:solidFill>
                <a:latin typeface="微軟正黑體" panose="020B0604030504040204" pitchFamily="34" charset="-120"/>
                <a:ea typeface="微軟正黑體" panose="020B0604030504040204" pitchFamily="34" charset="-120"/>
              </a:rPr>
              <a:t>識</a:t>
            </a:r>
            <a:r>
              <a:rPr lang="en-US" altLang="zh-TW" b="1" dirty="0" smtClean="0">
                <a:solidFill>
                  <a:srgbClr val="0000FF"/>
                </a:solidFill>
                <a:latin typeface="微軟正黑體" panose="020B0604030504040204" pitchFamily="34" charset="-120"/>
                <a:ea typeface="微軟正黑體" panose="020B0604030504040204" pitchFamily="34" charset="-120"/>
              </a:rPr>
              <a:t>-</a:t>
            </a:r>
            <a:r>
              <a:rPr lang="zh-TW" altLang="en-US" b="1" dirty="0" smtClean="0">
                <a:solidFill>
                  <a:srgbClr val="0000FF"/>
                </a:solidFill>
                <a:latin typeface="微軟正黑體" panose="020B0604030504040204" pitchFamily="34" charset="-120"/>
                <a:ea typeface="微軟正黑體" panose="020B0604030504040204" pitchFamily="34" charset="-120"/>
              </a:rPr>
              <a:t>處理</a:t>
            </a:r>
            <a:r>
              <a:rPr lang="en-US" altLang="zh-TW" b="1" dirty="0" smtClean="0">
                <a:solidFill>
                  <a:srgbClr val="0000FF"/>
                </a:solidFill>
                <a:latin typeface="微軟正黑體" panose="020B0604030504040204" pitchFamily="34" charset="-120"/>
                <a:ea typeface="微軟正黑體" panose="020B0604030504040204" pitchFamily="34" charset="-120"/>
              </a:rPr>
              <a:t>/</a:t>
            </a:r>
            <a:r>
              <a:rPr lang="zh-TW" altLang="en-US" b="1" dirty="0" smtClean="0">
                <a:solidFill>
                  <a:srgbClr val="0000FF"/>
                </a:solidFill>
                <a:latin typeface="微軟正黑體" panose="020B0604030504040204" pitchFamily="34" charset="-120"/>
                <a:ea typeface="微軟正黑體" panose="020B0604030504040204" pitchFamily="34" charset="-120"/>
              </a:rPr>
              <a:t>運用）：同理、涵容、溫柔的面質與</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0" indent="0" eaLnBrk="1" hangingPunct="1">
              <a:lnSpc>
                <a:spcPts val="3400"/>
              </a:lnSpc>
              <a:buNone/>
            </a:pPr>
            <a:r>
              <a:rPr lang="zh-TW" altLang="en-US" b="1" dirty="0" smtClean="0">
                <a:solidFill>
                  <a:srgbClr val="0000FF"/>
                </a:solidFill>
                <a:latin typeface="微軟正黑體" panose="020B0604030504040204" pitchFamily="34" charset="-120"/>
                <a:ea typeface="微軟正黑體" panose="020B0604030504040204" pitchFamily="34" charset="-120"/>
              </a:rPr>
              <a:t>   不中計</a:t>
            </a:r>
            <a:endParaRPr lang="zh-TW" altLang="en-US" b="1" dirty="0">
              <a:solidFill>
                <a:srgbClr val="0000FF"/>
              </a:solidFill>
              <a:latin typeface="微軟正黑體" panose="020B0604030504040204" pitchFamily="34" charset="-120"/>
              <a:ea typeface="微軟正黑體" panose="020B0604030504040204" pitchFamily="34" charset="-120"/>
            </a:endParaRPr>
          </a:p>
          <a:p>
            <a:pPr marL="0" indent="0" eaLnBrk="1" hangingPunct="1">
              <a:lnSpc>
                <a:spcPts val="3400"/>
              </a:lnSpc>
              <a:buNone/>
            </a:pPr>
            <a:r>
              <a:rPr lang="en-US" altLang="zh-TW" b="1" dirty="0" smtClean="0">
                <a:solidFill>
                  <a:srgbClr val="0000FF"/>
                </a:solidFill>
                <a:latin typeface="微軟正黑體" panose="020B0604030504040204" pitchFamily="34" charset="-120"/>
                <a:ea typeface="微軟正黑體" panose="020B0604030504040204" pitchFamily="34" charset="-120"/>
              </a:rPr>
              <a:t>4.</a:t>
            </a:r>
            <a:r>
              <a:rPr lang="zh-TW" altLang="en-US" b="1" dirty="0" smtClean="0">
                <a:solidFill>
                  <a:srgbClr val="0000FF"/>
                </a:solidFill>
                <a:latin typeface="微軟正黑體" panose="020B0604030504040204" pitchFamily="34" charset="-120"/>
                <a:ea typeface="微軟正黑體" panose="020B0604030504040204" pitchFamily="34" charset="-120"/>
              </a:rPr>
              <a:t>處理</a:t>
            </a:r>
            <a:r>
              <a:rPr lang="zh-TW" altLang="en-US" b="1" dirty="0">
                <a:solidFill>
                  <a:srgbClr val="0000FF"/>
                </a:solidFill>
                <a:latin typeface="微軟正黑體" panose="020B0604030504040204" pitchFamily="34" charset="-120"/>
                <a:ea typeface="微軟正黑體" panose="020B0604030504040204" pitchFamily="34" charset="-120"/>
              </a:rPr>
              <a:t>攻擊</a:t>
            </a:r>
            <a:r>
              <a:rPr lang="zh-TW" altLang="en-US" b="1" dirty="0" smtClean="0">
                <a:solidFill>
                  <a:srgbClr val="0000FF"/>
                </a:solidFill>
                <a:latin typeface="微軟正黑體" panose="020B0604030504040204" pitchFamily="34" charset="-120"/>
                <a:ea typeface="微軟正黑體" panose="020B0604030504040204" pitchFamily="34" charset="-120"/>
              </a:rPr>
              <a:t>行為 ：同理與涵容地理性客觀分析攻</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0" indent="0" eaLnBrk="1" hangingPunct="1">
              <a:lnSpc>
                <a:spcPts val="3400"/>
              </a:lnSpc>
              <a:buNone/>
            </a:pPr>
            <a:r>
              <a:rPr lang="zh-TW" altLang="en-US" b="1" dirty="0">
                <a:solidFill>
                  <a:srgbClr val="0000FF"/>
                </a:solidFill>
                <a:latin typeface="微軟正黑體" panose="020B0604030504040204" pitchFamily="34" charset="-120"/>
                <a:ea typeface="微軟正黑體" panose="020B0604030504040204" pitchFamily="34" charset="-120"/>
              </a:rPr>
              <a:t> </a:t>
            </a:r>
            <a:r>
              <a:rPr lang="zh-TW" altLang="en-US" b="1" dirty="0" smtClean="0">
                <a:solidFill>
                  <a:srgbClr val="0000FF"/>
                </a:solidFill>
                <a:latin typeface="微軟正黑體" panose="020B0604030504040204" pitchFamily="34" charset="-120"/>
                <a:ea typeface="微軟正黑體" panose="020B0604030504040204" pitchFamily="34" charset="-120"/>
              </a:rPr>
              <a:t>   擊行為背後案主的真正意圖、鼓勵較建設性的</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0" indent="0" eaLnBrk="1" hangingPunct="1">
              <a:lnSpc>
                <a:spcPts val="3400"/>
              </a:lnSpc>
              <a:buNone/>
            </a:pPr>
            <a:r>
              <a:rPr lang="zh-TW" altLang="en-US" b="1" dirty="0">
                <a:solidFill>
                  <a:srgbClr val="0000FF"/>
                </a:solidFill>
                <a:latin typeface="微軟正黑體" panose="020B0604030504040204" pitchFamily="34" charset="-120"/>
                <a:ea typeface="微軟正黑體" panose="020B0604030504040204" pitchFamily="34" charset="-120"/>
              </a:rPr>
              <a:t> </a:t>
            </a:r>
            <a:r>
              <a:rPr lang="zh-TW" altLang="en-US" b="1" dirty="0" smtClean="0">
                <a:solidFill>
                  <a:srgbClr val="0000FF"/>
                </a:solidFill>
                <a:latin typeface="微軟正黑體" panose="020B0604030504040204" pitchFamily="34" charset="-120"/>
                <a:ea typeface="微軟正黑體" panose="020B0604030504040204" pitchFamily="34" charset="-120"/>
              </a:rPr>
              <a:t>   替代行動</a:t>
            </a:r>
            <a:endParaRPr lang="en-US" altLang="zh-TW" b="1" dirty="0">
              <a:solidFill>
                <a:srgbClr val="C00000"/>
              </a:solidFill>
              <a:latin typeface="微軟正黑體" panose="020B0604030504040204" pitchFamily="34" charset="-120"/>
              <a:ea typeface="微軟正黑體" panose="020B0604030504040204" pitchFamily="34" charset="-120"/>
            </a:endParaRPr>
          </a:p>
          <a:p>
            <a:pPr marL="0" indent="0" eaLnBrk="1" hangingPunct="1">
              <a:lnSpc>
                <a:spcPts val="3400"/>
              </a:lnSpc>
              <a:buNone/>
            </a:pPr>
            <a:r>
              <a:rPr lang="en-US" altLang="zh-TW" b="1" dirty="0" smtClean="0">
                <a:solidFill>
                  <a:srgbClr val="C00000"/>
                </a:solidFill>
                <a:latin typeface="微軟正黑體" panose="020B0604030504040204" pitchFamily="34" charset="-120"/>
                <a:ea typeface="微軟正黑體" panose="020B0604030504040204" pitchFamily="34" charset="-120"/>
              </a:rPr>
              <a:t>5.</a:t>
            </a:r>
            <a:r>
              <a:rPr lang="zh-TW" altLang="en-US" b="1" dirty="0">
                <a:solidFill>
                  <a:srgbClr val="C00000"/>
                </a:solidFill>
                <a:latin typeface="微軟正黑體" panose="020B0604030504040204" pitchFamily="34" charset="-120"/>
                <a:ea typeface="微軟正黑體" panose="020B0604030504040204" pitchFamily="34" charset="-120"/>
              </a:rPr>
              <a:t>發展客體</a:t>
            </a:r>
            <a:r>
              <a:rPr lang="zh-TW" altLang="en-US" b="1" dirty="0" smtClean="0">
                <a:solidFill>
                  <a:srgbClr val="C00000"/>
                </a:solidFill>
                <a:latin typeface="微軟正黑體" panose="020B0604030504040204" pitchFamily="34" charset="-120"/>
                <a:ea typeface="微軟正黑體" panose="020B0604030504040204" pitchFamily="34" charset="-120"/>
              </a:rPr>
              <a:t>恆常 ：最重要的結構目標   </a:t>
            </a:r>
            <a:endParaRPr lang="en-US" altLang="zh-TW" b="1" dirty="0" smtClean="0">
              <a:solidFill>
                <a:srgbClr val="C00000"/>
              </a:solidFill>
              <a:latin typeface="微軟正黑體" panose="020B0604030504040204" pitchFamily="34" charset="-120"/>
              <a:ea typeface="微軟正黑體" panose="020B0604030504040204" pitchFamily="34" charset="-120"/>
            </a:endParaRPr>
          </a:p>
          <a:p>
            <a:pPr marL="0" indent="0" eaLnBrk="1" hangingPunct="1">
              <a:lnSpc>
                <a:spcPts val="3400"/>
              </a:lnSpc>
              <a:buNone/>
            </a:pPr>
            <a:r>
              <a:rPr lang="en-US" altLang="zh-TW" b="1" dirty="0" smtClean="0">
                <a:solidFill>
                  <a:srgbClr val="0000FF"/>
                </a:solidFill>
                <a:latin typeface="微軟正黑體" panose="020B0604030504040204" pitchFamily="34" charset="-120"/>
                <a:ea typeface="微軟正黑體" panose="020B0604030504040204" pitchFamily="34" charset="-120"/>
              </a:rPr>
              <a:t>6.</a:t>
            </a:r>
            <a:r>
              <a:rPr lang="zh-TW" altLang="en-US" b="1" dirty="0" smtClean="0">
                <a:solidFill>
                  <a:srgbClr val="C00000"/>
                </a:solidFill>
                <a:latin typeface="微軟正黑體" panose="020B0604030504040204" pitchFamily="34" charset="-120"/>
                <a:ea typeface="微軟正黑體" panose="020B0604030504040204" pitchFamily="34" charset="-120"/>
              </a:rPr>
              <a:t>增加觀察自我功能 </a:t>
            </a:r>
            <a:endParaRPr lang="en-US" altLang="zh-TW" b="1" dirty="0" smtClean="0">
              <a:solidFill>
                <a:srgbClr val="C00000"/>
              </a:solidFill>
              <a:latin typeface="微軟正黑體" panose="020B0604030504040204" pitchFamily="34" charset="-120"/>
              <a:ea typeface="微軟正黑體" panose="020B0604030504040204" pitchFamily="34" charset="-120"/>
            </a:endParaRPr>
          </a:p>
          <a:p>
            <a:pPr marL="0" indent="0" eaLnBrk="1" hangingPunct="1">
              <a:lnSpc>
                <a:spcPts val="3400"/>
              </a:lnSpc>
              <a:buNone/>
            </a:pPr>
            <a:r>
              <a:rPr lang="en-US" altLang="zh-TW" b="1" dirty="0" smtClean="0">
                <a:solidFill>
                  <a:srgbClr val="C00000"/>
                </a:solidFill>
                <a:latin typeface="微軟正黑體" panose="020B0604030504040204" pitchFamily="34" charset="-120"/>
                <a:ea typeface="微軟正黑體" panose="020B0604030504040204" pitchFamily="34" charset="-120"/>
              </a:rPr>
              <a:t>7.</a:t>
            </a:r>
            <a:r>
              <a:rPr lang="zh-TW" altLang="en-US" b="1" dirty="0">
                <a:solidFill>
                  <a:srgbClr val="C00000"/>
                </a:solidFill>
                <a:latin typeface="微軟正黑體" panose="020B0604030504040204" pitchFamily="34" charset="-120"/>
                <a:ea typeface="微軟正黑體" panose="020B0604030504040204" pitchFamily="34" charset="-120"/>
              </a:rPr>
              <a:t>促進現實感的</a:t>
            </a:r>
            <a:r>
              <a:rPr lang="zh-TW" altLang="en-US" b="1" dirty="0" smtClean="0">
                <a:solidFill>
                  <a:srgbClr val="C00000"/>
                </a:solidFill>
                <a:latin typeface="微軟正黑體" panose="020B0604030504040204" pitchFamily="34" charset="-120"/>
                <a:ea typeface="微軟正黑體" panose="020B0604030504040204" pitchFamily="34" charset="-120"/>
              </a:rPr>
              <a:t>發展 </a:t>
            </a:r>
            <a:endParaRPr lang="zh-TW" altLang="en-US" b="1" dirty="0">
              <a:solidFill>
                <a:srgbClr val="C00000"/>
              </a:solidFill>
              <a:latin typeface="微軟正黑體" panose="020B0604030504040204" pitchFamily="34" charset="-120"/>
              <a:ea typeface="微軟正黑體" panose="020B0604030504040204" pitchFamily="34" charset="-120"/>
            </a:endParaRPr>
          </a:p>
          <a:p>
            <a:pPr marL="0" indent="0" eaLnBrk="1" hangingPunct="1">
              <a:buNone/>
            </a:pPr>
            <a:r>
              <a:rPr lang="en-US" altLang="zh-TW" b="1" dirty="0" smtClean="0">
                <a:solidFill>
                  <a:srgbClr val="0000FF"/>
                </a:solidFill>
                <a:latin typeface="微軟正黑體" panose="020B0604030504040204" pitchFamily="34" charset="-120"/>
                <a:ea typeface="微軟正黑體" panose="020B0604030504040204" pitchFamily="34" charset="-120"/>
              </a:rPr>
              <a:t>8.</a:t>
            </a:r>
            <a:r>
              <a:rPr lang="zh-TW" altLang="en-US" b="1" dirty="0">
                <a:solidFill>
                  <a:srgbClr val="0000FF"/>
                </a:solidFill>
                <a:latin typeface="微軟正黑體" panose="020B0604030504040204" pitchFamily="34" charset="-120"/>
                <a:ea typeface="微軟正黑體" panose="020B0604030504040204" pitchFamily="34" charset="-120"/>
              </a:rPr>
              <a:t>處理先前的</a:t>
            </a:r>
            <a:r>
              <a:rPr lang="zh-TW" altLang="en-US" b="1" dirty="0" smtClean="0">
                <a:solidFill>
                  <a:srgbClr val="0000FF"/>
                </a:solidFill>
                <a:latin typeface="微軟正黑體" panose="020B0604030504040204" pitchFamily="34" charset="-120"/>
                <a:ea typeface="微軟正黑體" panose="020B0604030504040204" pitchFamily="34" charset="-120"/>
              </a:rPr>
              <a:t>創傷 </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0" indent="0" eaLnBrk="1" hangingPunct="1">
              <a:buNone/>
            </a:pPr>
            <a:endParaRPr lang="en-US" altLang="zh-TW" b="1" dirty="0" smtClean="0">
              <a:solidFill>
                <a:srgbClr val="0000FF"/>
              </a:solidFill>
              <a:latin typeface="微軟正黑體" panose="020B0604030504040204" pitchFamily="34" charset="-120"/>
              <a:ea typeface="微軟正黑體" panose="020B0604030504040204" pitchFamily="34" charset="-12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9" name="Rectangle 2"/>
          <p:cNvSpPr>
            <a:spLocks noGrp="1" noChangeArrowheads="1"/>
          </p:cNvSpPr>
          <p:nvPr>
            <p:ph type="body" idx="1"/>
          </p:nvPr>
        </p:nvSpPr>
        <p:spPr>
          <a:xfrm>
            <a:off x="251520" y="260648"/>
            <a:ext cx="8712967" cy="6408711"/>
          </a:xfrm>
        </p:spPr>
        <p:txBody>
          <a:bodyPr/>
          <a:lstStyle/>
          <a:p>
            <a:pPr eaLnBrk="1" hangingPunct="1"/>
            <a:r>
              <a:rPr lang="zh-TW" altLang="en-US" sz="3600" b="1" dirty="0" smtClean="0">
                <a:solidFill>
                  <a:srgbClr val="C00000"/>
                </a:solidFill>
                <a:latin typeface="微軟正黑體" panose="020B0604030504040204" pitchFamily="34" charset="-120"/>
                <a:ea typeface="微軟正黑體" panose="020B0604030504040204" pitchFamily="34" charset="-120"/>
              </a:rPr>
              <a:t>治療師促進案主的客體恆常性的介入三步驟：</a:t>
            </a:r>
          </a:p>
          <a:p>
            <a:pPr eaLnBrk="1" hangingPunct="1">
              <a:buFontTx/>
              <a:buNone/>
            </a:pPr>
            <a:r>
              <a:rPr lang="en-US" altLang="zh-TW" sz="3600" b="1" dirty="0" smtClean="0">
                <a:solidFill>
                  <a:schemeClr val="tx1"/>
                </a:solidFill>
                <a:latin typeface="微軟正黑體" panose="020B0604030504040204" pitchFamily="34" charset="-120"/>
                <a:ea typeface="微軟正黑體" panose="020B0604030504040204" pitchFamily="34" charset="-120"/>
              </a:rPr>
              <a:t>1.</a:t>
            </a:r>
            <a:r>
              <a:rPr lang="zh-TW" altLang="en-US" sz="3600" b="1" dirty="0" smtClean="0">
                <a:solidFill>
                  <a:schemeClr val="tx1"/>
                </a:solidFill>
                <a:latin typeface="微軟正黑體" panose="020B0604030504040204" pitchFamily="34" charset="-120"/>
                <a:ea typeface="微軟正黑體" panose="020B0604030504040204" pitchFamily="34" charset="-120"/>
              </a:rPr>
              <a:t>發展與維持一個恆久、正向與其他人依附的能力，例如幫助個案形成對治療師的正向依附 </a:t>
            </a:r>
            <a:r>
              <a:rPr lang="zh-TW" altLang="en-US" sz="3600" b="1" dirty="0" smtClean="0">
                <a:solidFill>
                  <a:srgbClr val="0000FF"/>
                </a:solidFill>
                <a:latin typeface="微軟正黑體" panose="020B0604030504040204" pitchFamily="34" charset="-120"/>
                <a:ea typeface="微軟正黑體" panose="020B0604030504040204" pitchFamily="34" charset="-120"/>
              </a:rPr>
              <a:t>（符應與展現如案主所尋求   的</a:t>
            </a:r>
            <a:r>
              <a:rPr lang="en-US" altLang="zh-TW" sz="3600" b="1" dirty="0" err="1" smtClean="0">
                <a:solidFill>
                  <a:srgbClr val="0000FF"/>
                </a:solidFill>
                <a:latin typeface="微軟正黑體" panose="020B0604030504040204" pitchFamily="34" charset="-120"/>
                <a:ea typeface="微軟正黑體" panose="020B0604030504040204" pitchFamily="34" charset="-120"/>
              </a:rPr>
              <a:t>selfobject</a:t>
            </a:r>
            <a:r>
              <a:rPr lang="zh-TW" altLang="en-US" sz="3600" b="1" dirty="0" smtClean="0">
                <a:solidFill>
                  <a:srgbClr val="0000FF"/>
                </a:solidFill>
                <a:latin typeface="微軟正黑體" panose="020B0604030504040204" pitchFamily="34" charset="-120"/>
                <a:ea typeface="微軟正黑體" panose="020B0604030504040204" pitchFamily="34" charset="-120"/>
              </a:rPr>
              <a:t>功能）</a:t>
            </a:r>
          </a:p>
          <a:p>
            <a:pPr eaLnBrk="1" hangingPunct="1">
              <a:buFontTx/>
              <a:buNone/>
            </a:pPr>
            <a:r>
              <a:rPr lang="en-US" altLang="zh-TW" sz="3600" b="1" dirty="0" smtClean="0">
                <a:solidFill>
                  <a:schemeClr val="tx1"/>
                </a:solidFill>
                <a:latin typeface="微軟正黑體" panose="020B0604030504040204" pitchFamily="34" charset="-120"/>
                <a:ea typeface="微軟正黑體" panose="020B0604030504040204" pitchFamily="34" charset="-120"/>
              </a:rPr>
              <a:t>2.</a:t>
            </a:r>
            <a:r>
              <a:rPr lang="zh-TW" altLang="en-US" sz="3600" b="1" dirty="0" smtClean="0">
                <a:solidFill>
                  <a:schemeClr val="tx1"/>
                </a:solidFill>
                <a:latin typeface="微軟正黑體" panose="020B0604030504040204" pitchFamily="34" charset="-120"/>
                <a:ea typeface="微軟正黑體" panose="020B0604030504040204" pitchFamily="34" charset="-120"/>
              </a:rPr>
              <a:t>建立喚起記憶的</a:t>
            </a:r>
            <a:r>
              <a:rPr lang="zh-TW" altLang="en-US" sz="3600" b="1" dirty="0">
                <a:solidFill>
                  <a:schemeClr val="tx1"/>
                </a:solidFill>
                <a:latin typeface="微軟正黑體" panose="020B0604030504040204" pitchFamily="34" charset="-120"/>
                <a:ea typeface="微軟正黑體" panose="020B0604030504040204" pitchFamily="34" charset="-120"/>
              </a:rPr>
              <a:t>能力  </a:t>
            </a:r>
            <a:r>
              <a:rPr lang="zh-TW" altLang="en-US" sz="3600" b="1" dirty="0">
                <a:solidFill>
                  <a:srgbClr val="0000FF"/>
                </a:solidFill>
                <a:latin typeface="微軟正黑體" panose="020B0604030504040204" pitchFamily="34" charset="-120"/>
                <a:ea typeface="微軟正黑體" panose="020B0604030504040204" pitchFamily="34" charset="-120"/>
              </a:rPr>
              <a:t>（降低分裂防衛的</a:t>
            </a:r>
            <a:r>
              <a:rPr lang="zh-TW" altLang="en-US" sz="3600" b="1" dirty="0" smtClean="0">
                <a:solidFill>
                  <a:srgbClr val="0000FF"/>
                </a:solidFill>
                <a:latin typeface="微軟正黑體" panose="020B0604030504040204" pitchFamily="34" charset="-120"/>
                <a:ea typeface="微軟正黑體" panose="020B0604030504040204" pitchFamily="34" charset="-120"/>
              </a:rPr>
              <a:t>使用     案主潛意識內涵的覺察 ）</a:t>
            </a:r>
          </a:p>
          <a:p>
            <a:pPr eaLnBrk="1" hangingPunct="1">
              <a:buFontTx/>
              <a:buNone/>
            </a:pPr>
            <a:r>
              <a:rPr lang="en-US" altLang="zh-TW" sz="3600" b="1" dirty="0" smtClean="0">
                <a:solidFill>
                  <a:schemeClr val="tx1"/>
                </a:solidFill>
                <a:latin typeface="微軟正黑體" panose="020B0604030504040204" pitchFamily="34" charset="-120"/>
                <a:ea typeface="微軟正黑體" panose="020B0604030504040204" pitchFamily="34" charset="-120"/>
              </a:rPr>
              <a:t>3.</a:t>
            </a:r>
            <a:r>
              <a:rPr lang="zh-TW" altLang="en-US" sz="3600" b="1" dirty="0" smtClean="0">
                <a:solidFill>
                  <a:schemeClr val="tx1"/>
                </a:solidFill>
                <a:latin typeface="微軟正黑體" panose="020B0604030504040204" pitchFamily="34" charset="-120"/>
                <a:ea typeface="微軟正黑體" panose="020B0604030504040204" pitchFamily="34" charset="-120"/>
              </a:rPr>
              <a:t>覺察原始防衛所帶來的妨礙功能，如攻擊性行為、分裂、解離、投射認同等。</a:t>
            </a:r>
          </a:p>
          <a:p>
            <a:pPr eaLnBrk="1" hangingPunct="1"/>
            <a:endParaRPr lang="zh-TW" altLang="en-US" sz="3600" b="1" dirty="0" smtClean="0">
              <a:solidFill>
                <a:schemeClr val="tx1"/>
              </a:solidFill>
              <a:latin typeface="微軟正黑體" panose="020B0604030504040204" pitchFamily="34" charset="-120"/>
              <a:ea typeface="微軟正黑體" panose="020B0604030504040204" pitchFamily="34" charset="-120"/>
            </a:endParaRPr>
          </a:p>
        </p:txBody>
      </p:sp>
      <p:cxnSp>
        <p:nvCxnSpPr>
          <p:cNvPr id="3145762" name="直線單箭頭接點 2"/>
          <p:cNvCxnSpPr>
            <a:cxnSpLocks/>
          </p:cNvCxnSpPr>
          <p:nvPr/>
        </p:nvCxnSpPr>
        <p:spPr bwMode="auto">
          <a:xfrm>
            <a:off x="1691680" y="4653136"/>
            <a:ext cx="504056" cy="0"/>
          </a:xfrm>
          <a:prstGeom prst="straightConnector1">
            <a:avLst/>
          </a:prstGeom>
          <a:solidFill>
            <a:schemeClr val="accent1"/>
          </a:solidFill>
          <a:ln w="57150" cap="flat" cmpd="sng" algn="ctr">
            <a:solidFill>
              <a:srgbClr val="C00000"/>
            </a:solidFill>
            <a:prstDash val="solid"/>
            <a:round/>
            <a:headEnd type="none" w="med" len="med"/>
            <a:tailEnd type="triangle"/>
          </a:ln>
          <a:effec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0" name="Rectangle 2"/>
          <p:cNvSpPr>
            <a:spLocks noGrp="1" noChangeArrowheads="1"/>
          </p:cNvSpPr>
          <p:nvPr>
            <p:ph type="title"/>
          </p:nvPr>
        </p:nvSpPr>
        <p:spPr>
          <a:xfrm>
            <a:off x="971550" y="423727"/>
            <a:ext cx="7826375" cy="917041"/>
          </a:xfrm>
        </p:spPr>
        <p:txBody>
          <a:bodyPr/>
          <a:lstStyle/>
          <a:p>
            <a:pPr eaLnBrk="1" hangingPunct="1"/>
            <a:r>
              <a:rPr lang="zh-TW" altLang="en-US" sz="4000" b="1" dirty="0" smtClean="0">
                <a:solidFill>
                  <a:srgbClr val="FF0000"/>
                </a:solidFill>
                <a:latin typeface="微軟正黑體" panose="020B0604030504040204" pitchFamily="34" charset="-120"/>
                <a:ea typeface="微軟正黑體" panose="020B0604030504040204" pitchFamily="34" charset="-120"/>
              </a:rPr>
              <a:t>增加觀察自我功能</a:t>
            </a:r>
          </a:p>
        </p:txBody>
      </p:sp>
      <p:sp>
        <p:nvSpPr>
          <p:cNvPr id="1048711" name="Rectangle 3"/>
          <p:cNvSpPr>
            <a:spLocks noGrp="1" noChangeArrowheads="1"/>
          </p:cNvSpPr>
          <p:nvPr>
            <p:ph type="body" idx="1"/>
          </p:nvPr>
        </p:nvSpPr>
        <p:spPr>
          <a:xfrm>
            <a:off x="179512" y="1340768"/>
            <a:ext cx="8713663" cy="5256882"/>
          </a:xfrm>
        </p:spPr>
        <p:txBody>
          <a:bodyPr/>
          <a:lstStyle/>
          <a:p>
            <a:pPr eaLnBrk="1" hangingPunct="1">
              <a:lnSpc>
                <a:spcPts val="3800"/>
              </a:lnSpc>
              <a:buFontTx/>
              <a:buNone/>
            </a:pPr>
            <a:r>
              <a:rPr lang="en-US" altLang="zh-TW" b="1" dirty="0" smtClean="0">
                <a:solidFill>
                  <a:srgbClr val="0000FF"/>
                </a:solidFill>
                <a:latin typeface="標楷體" pitchFamily="65" charset="-120"/>
                <a:ea typeface="標楷體" pitchFamily="65" charset="-120"/>
              </a:rPr>
              <a:t> </a:t>
            </a:r>
            <a:r>
              <a:rPr lang="en-US" altLang="zh-TW" b="1" dirty="0" smtClean="0">
                <a:solidFill>
                  <a:srgbClr val="0000FF"/>
                </a:solidFill>
                <a:latin typeface="微軟正黑體" panose="020B0604030504040204" pitchFamily="34" charset="-120"/>
                <a:ea typeface="微軟正黑體" panose="020B0604030504040204" pitchFamily="34" charset="-120"/>
                <a:sym typeface="Wingdings 2" panose="05020102010507070707" pitchFamily="18" charset="2"/>
              </a:rPr>
              <a:t></a:t>
            </a:r>
            <a:r>
              <a:rPr lang="en-US" altLang="zh-TW" b="1" dirty="0" smtClean="0">
                <a:solidFill>
                  <a:srgbClr val="0000FF"/>
                </a:solidFill>
                <a:latin typeface="微軟正黑體" panose="020B0604030504040204" pitchFamily="34" charset="-120"/>
                <a:ea typeface="微軟正黑體" panose="020B0604030504040204" pitchFamily="34" charset="-120"/>
              </a:rPr>
              <a:t> </a:t>
            </a:r>
            <a:r>
              <a:rPr lang="en-US" altLang="zh-TW" b="1" dirty="0" err="1" smtClean="0">
                <a:solidFill>
                  <a:srgbClr val="0000FF"/>
                </a:solidFill>
                <a:latin typeface="微軟正黑體" panose="020B0604030504040204" pitchFamily="34" charset="-120"/>
                <a:ea typeface="微軟正黑體" panose="020B0604030504040204" pitchFamily="34" charset="-120"/>
              </a:rPr>
              <a:t>Glickauf</a:t>
            </a:r>
            <a:r>
              <a:rPr lang="zh-TW" altLang="en-US" b="1" dirty="0" smtClean="0">
                <a:solidFill>
                  <a:srgbClr val="0000FF"/>
                </a:solidFill>
                <a:latin typeface="微軟正黑體" panose="020B0604030504040204" pitchFamily="34" charset="-120"/>
                <a:ea typeface="微軟正黑體" panose="020B0604030504040204" pitchFamily="34" charset="-120"/>
              </a:rPr>
              <a:t>與其同僚提出幾個有助於發展觀察自我功能的技術：</a:t>
            </a:r>
          </a:p>
          <a:p>
            <a:pPr eaLnBrk="1" hangingPunct="1">
              <a:lnSpc>
                <a:spcPts val="3800"/>
              </a:lnSpc>
              <a:buFontTx/>
              <a:buNone/>
            </a:pPr>
            <a:r>
              <a:rPr lang="en-US" altLang="zh-TW" b="1" dirty="0" smtClean="0">
                <a:solidFill>
                  <a:srgbClr val="C00000"/>
                </a:solidFill>
                <a:latin typeface="微軟正黑體" panose="020B0604030504040204" pitchFamily="34" charset="-120"/>
                <a:ea typeface="微軟正黑體" panose="020B0604030504040204" pitchFamily="34" charset="-120"/>
              </a:rPr>
              <a:t>1.</a:t>
            </a:r>
            <a:r>
              <a:rPr lang="zh-TW" altLang="en-US" b="1" dirty="0" smtClean="0">
                <a:solidFill>
                  <a:srgbClr val="C00000"/>
                </a:solidFill>
                <a:latin typeface="微軟正黑體" panose="020B0604030504040204" pitchFamily="34" charset="-120"/>
                <a:ea typeface="微軟正黑體" panose="020B0604030504040204" pitchFamily="34" charset="-120"/>
              </a:rPr>
              <a:t>在情緒宣洩後的澄清：</a:t>
            </a:r>
            <a:r>
              <a:rPr lang="zh-TW" altLang="en-US" b="1" dirty="0" smtClean="0">
                <a:solidFill>
                  <a:srgbClr val="0000FF"/>
                </a:solidFill>
                <a:latin typeface="微軟正黑體" panose="020B0604030504040204" pitchFamily="34" charset="-120"/>
                <a:ea typeface="微軟正黑體" panose="020B0604030504040204" pitchFamily="34" charset="-120"/>
              </a:rPr>
              <a:t>增加自我觀察的能力</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eaLnBrk="1" hangingPunct="1">
              <a:lnSpc>
                <a:spcPts val="3800"/>
              </a:lnSpc>
              <a:buNone/>
            </a:pPr>
            <a:r>
              <a:rPr lang="en-US" altLang="zh-TW" b="1" dirty="0">
                <a:solidFill>
                  <a:srgbClr val="C00000"/>
                </a:solidFill>
                <a:latin typeface="微軟正黑體" panose="020B0604030504040204" pitchFamily="34" charset="-120"/>
                <a:ea typeface="微軟正黑體" panose="020B0604030504040204" pitchFamily="34" charset="-120"/>
              </a:rPr>
              <a:t>2.</a:t>
            </a:r>
            <a:r>
              <a:rPr lang="zh-TW" altLang="en-US" b="1" dirty="0">
                <a:solidFill>
                  <a:srgbClr val="C00000"/>
                </a:solidFill>
                <a:latin typeface="微軟正黑體" panose="020B0604030504040204" pitchFamily="34" charset="-120"/>
                <a:ea typeface="微軟正黑體" panose="020B0604030504040204" pitchFamily="34" charset="-120"/>
              </a:rPr>
              <a:t>治療師作為案主的輔助性自我：</a:t>
            </a:r>
            <a:r>
              <a:rPr lang="zh-TW" altLang="en-US" b="1" dirty="0">
                <a:solidFill>
                  <a:srgbClr val="0000FF"/>
                </a:solidFill>
                <a:latin typeface="微軟正黑體" panose="020B0604030504040204" pitchFamily="34" charset="-120"/>
                <a:ea typeface="微軟正黑體" panose="020B0604030504040204" pitchFamily="34" charset="-120"/>
              </a:rPr>
              <a:t>理性與</a:t>
            </a:r>
            <a:r>
              <a:rPr lang="zh-TW" altLang="en-US" b="1" dirty="0" smtClean="0">
                <a:solidFill>
                  <a:srgbClr val="0000FF"/>
                </a:solidFill>
                <a:latin typeface="微軟正黑體" panose="020B0604030504040204" pitchFamily="34" charset="-120"/>
                <a:ea typeface="微軟正黑體" panose="020B0604030504040204" pitchFamily="34" charset="-120"/>
              </a:rPr>
              <a:t>客觀</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eaLnBrk="1" hangingPunct="1">
              <a:lnSpc>
                <a:spcPts val="3800"/>
              </a:lnSpc>
              <a:buNone/>
            </a:pPr>
            <a:r>
              <a:rPr lang="en-US" altLang="zh-TW" b="1" dirty="0">
                <a:solidFill>
                  <a:srgbClr val="C00000"/>
                </a:solidFill>
                <a:latin typeface="微軟正黑體" panose="020B0604030504040204" pitchFamily="34" charset="-120"/>
                <a:ea typeface="微軟正黑體" panose="020B0604030504040204" pitchFamily="34" charset="-120"/>
              </a:rPr>
              <a:t>3.</a:t>
            </a:r>
            <a:r>
              <a:rPr lang="zh-TW" altLang="en-US" b="1" dirty="0">
                <a:solidFill>
                  <a:srgbClr val="C00000"/>
                </a:solidFill>
                <a:latin typeface="微軟正黑體" panose="020B0604030504040204" pitchFamily="34" charset="-120"/>
                <a:ea typeface="微軟正黑體" panose="020B0604030504040204" pitchFamily="34" charset="-120"/>
              </a:rPr>
              <a:t>使用遠觀技巧：</a:t>
            </a:r>
            <a:r>
              <a:rPr lang="zh-TW" altLang="en-US" b="1" dirty="0">
                <a:solidFill>
                  <a:srgbClr val="0000FF"/>
                </a:solidFill>
                <a:latin typeface="微軟正黑體" panose="020B0604030504040204" pitchFamily="34" charset="-120"/>
                <a:ea typeface="微軟正黑體" panose="020B0604030504040204" pitchFamily="34" charset="-120"/>
              </a:rPr>
              <a:t>透過治療關係的發展與經驗，讓案主學習從治療師的觀點來看事情，內化治療師的</a:t>
            </a:r>
            <a:r>
              <a:rPr lang="en-US" altLang="zh-TW" b="1" dirty="0" err="1">
                <a:solidFill>
                  <a:srgbClr val="0000FF"/>
                </a:solidFill>
                <a:latin typeface="微軟正黑體" panose="020B0604030504040204" pitchFamily="34" charset="-120"/>
                <a:ea typeface="微軟正黑體" panose="020B0604030504040204" pitchFamily="34" charset="-120"/>
              </a:rPr>
              <a:t>selfobject</a:t>
            </a:r>
            <a:r>
              <a:rPr lang="zh-TW" altLang="en-US" b="1" dirty="0">
                <a:solidFill>
                  <a:srgbClr val="0000FF"/>
                </a:solidFill>
                <a:latin typeface="微軟正黑體" panose="020B0604030504040204" pitchFamily="34" charset="-120"/>
                <a:ea typeface="微軟正黑體" panose="020B0604030504040204" pitchFamily="34" charset="-120"/>
              </a:rPr>
              <a:t>功能，以增加案主的觀察自我功能。</a:t>
            </a:r>
          </a:p>
          <a:p>
            <a:pPr eaLnBrk="1" hangingPunct="1">
              <a:lnSpc>
                <a:spcPts val="3800"/>
              </a:lnSpc>
              <a:buNone/>
            </a:pPr>
            <a:endParaRPr lang="en-US" altLang="zh-TW" b="1" dirty="0">
              <a:solidFill>
                <a:srgbClr val="C00000"/>
              </a:solidFill>
              <a:latin typeface="微軟正黑體" panose="020B0604030504040204" pitchFamily="34" charset="-120"/>
              <a:ea typeface="微軟正黑體" panose="020B0604030504040204" pitchFamily="34" charset="-120"/>
            </a:endParaRPr>
          </a:p>
          <a:p>
            <a:pPr eaLnBrk="1" hangingPunct="1">
              <a:lnSpc>
                <a:spcPts val="3800"/>
              </a:lnSpc>
              <a:buFontTx/>
              <a:buNone/>
            </a:pPr>
            <a:endParaRPr lang="zh-TW" altLang="en-US" b="1" dirty="0" smtClean="0">
              <a:solidFill>
                <a:srgbClr val="0000FF"/>
              </a:solidFill>
              <a:latin typeface="微軟正黑體" panose="020B0604030504040204" pitchFamily="34" charset="-120"/>
              <a:ea typeface="微軟正黑體" panose="020B0604030504040204" pitchFamily="34" charset="-12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3" name="Rectangle 2"/>
          <p:cNvSpPr>
            <a:spLocks noGrp="1" noChangeArrowheads="1"/>
          </p:cNvSpPr>
          <p:nvPr>
            <p:ph type="title"/>
          </p:nvPr>
        </p:nvSpPr>
        <p:spPr>
          <a:xfrm>
            <a:off x="990600" y="260648"/>
            <a:ext cx="7162800" cy="576064"/>
          </a:xfrm>
        </p:spPr>
        <p:txBody>
          <a:bodyPr/>
          <a:lstStyle/>
          <a:p>
            <a:pPr eaLnBrk="1" hangingPunct="1"/>
            <a:r>
              <a:rPr lang="zh-TW" altLang="en-US" sz="4000" b="1" dirty="0" smtClean="0">
                <a:solidFill>
                  <a:srgbClr val="FF0000"/>
                </a:solidFill>
                <a:latin typeface="微軟正黑體" panose="020B0604030504040204" pitchFamily="34" charset="-120"/>
                <a:ea typeface="微軟正黑體" panose="020B0604030504040204" pitchFamily="34" charset="-120"/>
              </a:rPr>
              <a:t>促進現實感的發展</a:t>
            </a:r>
          </a:p>
        </p:txBody>
      </p:sp>
      <p:sp>
        <p:nvSpPr>
          <p:cNvPr id="1048714" name="Rectangle 3"/>
          <p:cNvSpPr>
            <a:spLocks noGrp="1" noChangeArrowheads="1"/>
          </p:cNvSpPr>
          <p:nvPr>
            <p:ph type="body" idx="1"/>
          </p:nvPr>
        </p:nvSpPr>
        <p:spPr>
          <a:xfrm>
            <a:off x="179512" y="1052736"/>
            <a:ext cx="8784976" cy="5616352"/>
          </a:xfrm>
        </p:spPr>
        <p:txBody>
          <a:bodyPr/>
          <a:lstStyle/>
          <a:p>
            <a:pPr marL="0" indent="0" eaLnBrk="1" hangingPunct="1">
              <a:lnSpc>
                <a:spcPts val="4000"/>
              </a:lnSpc>
              <a:buNone/>
            </a:pPr>
            <a:r>
              <a:rPr lang="zh-TW" altLang="en-US" b="1" dirty="0" smtClean="0">
                <a:solidFill>
                  <a:srgbClr val="C00000"/>
                </a:solidFill>
                <a:latin typeface="微軟正黑體" panose="020B0604030504040204" pitchFamily="34" charset="-120"/>
                <a:ea typeface="微軟正黑體" panose="020B0604030504040204" pitchFamily="34" charset="-120"/>
                <a:sym typeface="Wingdings 2" panose="05020102010507070707" pitchFamily="18" charset="2"/>
              </a:rPr>
              <a:t>治療師的介入：</a:t>
            </a:r>
            <a:endParaRPr lang="zh-TW" altLang="en-US" b="1" dirty="0" smtClean="0">
              <a:solidFill>
                <a:srgbClr val="C00000"/>
              </a:solidFill>
              <a:latin typeface="微軟正黑體" panose="020B0604030504040204" pitchFamily="34" charset="-120"/>
              <a:ea typeface="微軟正黑體" panose="020B0604030504040204" pitchFamily="34" charset="-120"/>
            </a:endParaRPr>
          </a:p>
          <a:p>
            <a:pPr marL="0" indent="0" eaLnBrk="1" hangingPunct="1">
              <a:lnSpc>
                <a:spcPts val="3600"/>
              </a:lnSpc>
              <a:buNone/>
            </a:pPr>
            <a:r>
              <a:rPr lang="en-US" altLang="zh-TW" sz="3000" b="1" dirty="0" smtClean="0">
                <a:solidFill>
                  <a:srgbClr val="0000FF"/>
                </a:solidFill>
                <a:latin typeface="微軟正黑體" panose="020B0604030504040204" pitchFamily="34" charset="-120"/>
                <a:ea typeface="微軟正黑體" panose="020B0604030504040204" pitchFamily="34" charset="-120"/>
              </a:rPr>
              <a:t>1.</a:t>
            </a:r>
            <a:r>
              <a:rPr lang="zh-TW" altLang="en-US" sz="3000" b="1" dirty="0" smtClean="0">
                <a:solidFill>
                  <a:srgbClr val="0000FF"/>
                </a:solidFill>
                <a:latin typeface="微軟正黑體" panose="020B0604030504040204" pitchFamily="34" charset="-120"/>
                <a:ea typeface="微軟正黑體" panose="020B0604030504040204" pitchFamily="34" charset="-120"/>
              </a:rPr>
              <a:t>同理心的面質案主在潛在危險關係中所使用的逃避與否認機轉，特別是他們否認與衝動或需求滿足有關的危險行為，例如危險的一夜情。</a:t>
            </a:r>
          </a:p>
          <a:p>
            <a:pPr marL="0" indent="0" eaLnBrk="1" hangingPunct="1">
              <a:lnSpc>
                <a:spcPts val="3600"/>
              </a:lnSpc>
              <a:buNone/>
            </a:pPr>
            <a:r>
              <a:rPr lang="en-US" altLang="zh-TW" sz="3000" b="1" dirty="0" smtClean="0">
                <a:solidFill>
                  <a:srgbClr val="0000FF"/>
                </a:solidFill>
                <a:latin typeface="微軟正黑體" panose="020B0604030504040204" pitchFamily="34" charset="-120"/>
                <a:ea typeface="微軟正黑體" panose="020B0604030504040204" pitchFamily="34" charset="-120"/>
              </a:rPr>
              <a:t>2.</a:t>
            </a:r>
            <a:r>
              <a:rPr lang="zh-TW" altLang="en-US" sz="3000" b="1" dirty="0" smtClean="0">
                <a:solidFill>
                  <a:srgbClr val="0000FF"/>
                </a:solidFill>
                <a:latin typeface="微軟正黑體" panose="020B0604030504040204" pitchFamily="34" charset="-120"/>
                <a:ea typeface="微軟正黑體" panose="020B0604030504040204" pitchFamily="34" charset="-120"/>
              </a:rPr>
              <a:t>需要時提供</a:t>
            </a:r>
            <a:r>
              <a:rPr lang="zh-TW" altLang="en-US" sz="3000" b="1" dirty="0" smtClean="0">
                <a:solidFill>
                  <a:srgbClr val="C00000"/>
                </a:solidFill>
                <a:latin typeface="微軟正黑體" panose="020B0604030504040204" pitchFamily="34" charset="-120"/>
                <a:ea typeface="微軟正黑體" panose="020B0604030504040204" pitchFamily="34" charset="-120"/>
              </a:rPr>
              <a:t>輔助性自我的功能</a:t>
            </a:r>
            <a:r>
              <a:rPr lang="zh-TW" altLang="en-US" sz="3000" b="1" dirty="0" smtClean="0">
                <a:solidFill>
                  <a:srgbClr val="0000FF"/>
                </a:solidFill>
                <a:latin typeface="微軟正黑體" panose="020B0604030504040204" pitchFamily="34" charset="-120"/>
                <a:ea typeface="微軟正黑體" panose="020B0604030504040204" pitchFamily="34" charset="-120"/>
              </a:rPr>
              <a:t>，從認知連結到情感上的幻想、反應和象徵，來延遲其情感與行為上的衝動。</a:t>
            </a:r>
            <a:endParaRPr lang="en-US" altLang="zh-TW" sz="3000"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ts val="3600"/>
              </a:lnSpc>
              <a:buFont typeface="Wingdings" pitchFamily="2" charset="2"/>
              <a:buNone/>
            </a:pPr>
            <a:r>
              <a:rPr lang="en-US" altLang="zh-TW" sz="3000" b="1" dirty="0">
                <a:solidFill>
                  <a:srgbClr val="0000FF"/>
                </a:solidFill>
                <a:latin typeface="微軟正黑體" panose="020B0604030504040204" pitchFamily="34" charset="-120"/>
                <a:ea typeface="微軟正黑體" panose="020B0604030504040204" pitchFamily="34" charset="-120"/>
              </a:rPr>
              <a:t>3.</a:t>
            </a:r>
            <a:r>
              <a:rPr lang="zh-TW" altLang="en-US" sz="3000" b="1" dirty="0">
                <a:solidFill>
                  <a:srgbClr val="0000FF"/>
                </a:solidFill>
                <a:latin typeface="微軟正黑體" panose="020B0604030504040204" pitchFamily="34" charset="-120"/>
                <a:ea typeface="微軟正黑體" panose="020B0604030504040204" pitchFamily="34" charset="-120"/>
              </a:rPr>
              <a:t>增加案主對真實情境的知覺與他人知覺的驗證，與之討論真實情境的面貌 </a:t>
            </a:r>
            <a:endParaRPr lang="en-US" altLang="zh-TW" sz="3000" b="1" dirty="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ts val="3600"/>
              </a:lnSpc>
              <a:buFont typeface="Wingdings" pitchFamily="2" charset="2"/>
              <a:buNone/>
            </a:pPr>
            <a:r>
              <a:rPr lang="en-US" altLang="zh-TW" sz="3000" b="1" dirty="0">
                <a:solidFill>
                  <a:srgbClr val="0000FF"/>
                </a:solidFill>
                <a:latin typeface="微軟正黑體" panose="020B0604030504040204" pitchFamily="34" charset="-120"/>
                <a:ea typeface="微軟正黑體" panose="020B0604030504040204" pitchFamily="34" charset="-120"/>
              </a:rPr>
              <a:t>4.</a:t>
            </a:r>
            <a:r>
              <a:rPr lang="zh-TW" altLang="en-US" sz="3000" b="1" dirty="0">
                <a:solidFill>
                  <a:srgbClr val="0000FF"/>
                </a:solidFill>
                <a:latin typeface="微軟正黑體" panose="020B0604030504040204" pitchFamily="34" charset="-120"/>
                <a:ea typeface="微軟正黑體" panose="020B0604030504040204" pitchFamily="34" charset="-120"/>
              </a:rPr>
              <a:t>透過案主對治療師移情關係之討論，幫助案主發展較好的現實感。</a:t>
            </a:r>
            <a:endParaRPr lang="zh-TW" altLang="en-US" sz="3000" b="1" dirty="0">
              <a:solidFill>
                <a:srgbClr val="C00000"/>
              </a:solidFill>
              <a:latin typeface="微軟正黑體" panose="020B0604030504040204" pitchFamily="34" charset="-120"/>
              <a:ea typeface="微軟正黑體" panose="020B0604030504040204" pitchFamily="34" charset="-120"/>
            </a:endParaRPr>
          </a:p>
          <a:p>
            <a:pPr marL="0" indent="0" eaLnBrk="1" hangingPunct="1">
              <a:lnSpc>
                <a:spcPts val="4200"/>
              </a:lnSpc>
              <a:buNone/>
            </a:pPr>
            <a:endParaRPr lang="en-US" altLang="zh-TW" sz="3000" b="1" dirty="0" smtClean="0">
              <a:solidFill>
                <a:srgbClr val="C00000"/>
              </a:solidFill>
              <a:latin typeface="微軟正黑體" panose="020B0604030504040204" pitchFamily="34" charset="-120"/>
              <a:ea typeface="微軟正黑體" panose="020B0604030504040204" pitchFamily="34" charset="-120"/>
            </a:endParaRPr>
          </a:p>
          <a:p>
            <a:pPr marL="0" indent="0" eaLnBrk="1" hangingPunct="1">
              <a:lnSpc>
                <a:spcPts val="3600"/>
              </a:lnSpc>
              <a:buNone/>
            </a:pPr>
            <a:endParaRPr lang="zh-TW" altLang="en-US" sz="3000" b="1" dirty="0" smtClean="0">
              <a:solidFill>
                <a:srgbClr val="0000FF"/>
              </a:solidFill>
              <a:ea typeface="標楷體" pitchFamily="65" charset="-120"/>
            </a:endParaRPr>
          </a:p>
          <a:p>
            <a:pPr marL="609600" indent="-609600" eaLnBrk="1" hangingPunct="1">
              <a:lnSpc>
                <a:spcPct val="90000"/>
              </a:lnSpc>
              <a:buFont typeface="Wingdings" pitchFamily="2" charset="2"/>
              <a:buAutoNum type="arabicPeriod"/>
            </a:pPr>
            <a:endParaRPr lang="zh-TW" altLang="en-US" sz="3400" b="1" dirty="0" smtClean="0">
              <a:solidFill>
                <a:srgbClr val="CC6600"/>
              </a:solidFill>
              <a:ea typeface="標楷體" pitchFamily="65"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內容版面配置區 2"/>
          <p:cNvSpPr>
            <a:spLocks noGrp="1"/>
          </p:cNvSpPr>
          <p:nvPr>
            <p:ph idx="1"/>
          </p:nvPr>
        </p:nvSpPr>
        <p:spPr>
          <a:xfrm>
            <a:off x="107504" y="188640"/>
            <a:ext cx="8928992" cy="6336704"/>
          </a:xfrm>
        </p:spPr>
        <p:txBody>
          <a:bodyPr/>
          <a:lstStyle/>
          <a:p>
            <a:pPr eaLnBrk="1" hangingPunct="1">
              <a:lnSpc>
                <a:spcPts val="3800"/>
              </a:lnSpc>
              <a:buNone/>
            </a:pPr>
            <a:r>
              <a:rPr lang="zh-TW" altLang="en-US" sz="3600" b="1" dirty="0" smtClean="0">
                <a:latin typeface="標楷體" panose="03000509000000000000" pitchFamily="65" charset="-120"/>
                <a:ea typeface="標楷體" panose="03000509000000000000" pitchFamily="65" charset="-120"/>
                <a:sym typeface="Webdings"/>
              </a:rPr>
              <a:t>在客體關係理論學者中，對於</a:t>
            </a:r>
            <a:r>
              <a:rPr lang="zh-TW" altLang="en-US" sz="3600" b="1" dirty="0" smtClean="0">
                <a:latin typeface="標楷體" pitchFamily="65" charset="-120"/>
                <a:ea typeface="標楷體" pitchFamily="65" charset="-120"/>
              </a:rPr>
              <a:t>邊緣型人格疾患的發展病理觀，以</a:t>
            </a:r>
            <a:r>
              <a:rPr lang="en-US" altLang="zh-TW" sz="3600" b="1" dirty="0" smtClean="0">
                <a:solidFill>
                  <a:srgbClr val="0000FF"/>
                </a:solidFill>
                <a:latin typeface="Calibri" panose="020F0502020204030204" pitchFamily="34" charset="0"/>
                <a:ea typeface="標楷體" pitchFamily="65" charset="-120"/>
                <a:cs typeface="Calibri" panose="020F0502020204030204" pitchFamily="34" charset="0"/>
              </a:rPr>
              <a:t>Otto </a:t>
            </a:r>
            <a:r>
              <a:rPr lang="en-US" altLang="zh-TW" sz="3600" b="1" dirty="0" err="1" smtClean="0">
                <a:solidFill>
                  <a:srgbClr val="0000FF"/>
                </a:solidFill>
                <a:latin typeface="Calibri" panose="020F0502020204030204" pitchFamily="34" charset="0"/>
                <a:ea typeface="標楷體" pitchFamily="65" charset="-120"/>
                <a:cs typeface="Calibri" panose="020F0502020204030204" pitchFamily="34" charset="0"/>
              </a:rPr>
              <a:t>Kernberg</a:t>
            </a:r>
            <a:r>
              <a:rPr lang="zh-TW" altLang="en-US" sz="3600" b="1" dirty="0" smtClean="0">
                <a:solidFill>
                  <a:srgbClr val="0000FF"/>
                </a:solidFill>
                <a:latin typeface="Calibri" panose="020F0502020204030204" pitchFamily="34" charset="0"/>
                <a:ea typeface="標楷體" pitchFamily="65" charset="-120"/>
                <a:cs typeface="Calibri" panose="020F0502020204030204" pitchFamily="34" charset="0"/>
              </a:rPr>
              <a:t> 的</a:t>
            </a:r>
            <a:r>
              <a:rPr lang="en-US" altLang="zh-TW" sz="3600" b="1" dirty="0" smtClean="0">
                <a:solidFill>
                  <a:srgbClr val="C00000"/>
                </a:solidFill>
                <a:latin typeface="Calibri" panose="020F0502020204030204" pitchFamily="34" charset="0"/>
                <a:ea typeface="標楷體" pitchFamily="65" charset="-120"/>
                <a:cs typeface="Calibri" panose="020F0502020204030204" pitchFamily="34" charset="0"/>
              </a:rPr>
              <a:t>BPO/BPD</a:t>
            </a:r>
            <a:r>
              <a:rPr lang="en-US" altLang="zh-TW" sz="3600" b="1" dirty="0" smtClean="0">
                <a:solidFill>
                  <a:srgbClr val="C00000"/>
                </a:solidFill>
                <a:latin typeface="標楷體" pitchFamily="65" charset="-120"/>
                <a:ea typeface="標楷體" pitchFamily="65" charset="-120"/>
                <a:cs typeface="Arial Unicode MS" panose="020B0604020202020204" pitchFamily="34" charset="-120"/>
              </a:rPr>
              <a:t>–</a:t>
            </a:r>
            <a:r>
              <a:rPr lang="zh-TW" altLang="en-US" sz="3600" b="1" dirty="0" smtClean="0">
                <a:solidFill>
                  <a:srgbClr val="C00000"/>
                </a:solidFill>
                <a:latin typeface="標楷體" pitchFamily="65" charset="-120"/>
                <a:ea typeface="標楷體" pitchFamily="65" charset="-120"/>
                <a:cs typeface="Arial Unicode MS" panose="020B0604020202020204" pitchFamily="34" charset="-120"/>
              </a:rPr>
              <a:t>源自生命早期（</a:t>
            </a:r>
            <a:r>
              <a:rPr lang="en-US" altLang="zh-TW" sz="3600" b="1" dirty="0">
                <a:solidFill>
                  <a:srgbClr val="C00000"/>
                </a:solidFill>
                <a:latin typeface="標楷體" panose="03000509000000000000" pitchFamily="65" charset="-120"/>
                <a:ea typeface="標楷體" panose="03000509000000000000" pitchFamily="65" charset="-120"/>
              </a:rPr>
              <a:t>6~8</a:t>
            </a:r>
            <a:r>
              <a:rPr lang="zh-TW" altLang="en-US" sz="3600" b="1" dirty="0">
                <a:solidFill>
                  <a:srgbClr val="C00000"/>
                </a:solidFill>
                <a:latin typeface="標楷體" panose="03000509000000000000" pitchFamily="65" charset="-120"/>
                <a:ea typeface="標楷體" panose="03000509000000000000" pitchFamily="65" charset="-120"/>
              </a:rPr>
              <a:t>個月大至</a:t>
            </a:r>
            <a:r>
              <a:rPr lang="en-US" altLang="zh-TW" sz="3600" b="1" dirty="0">
                <a:solidFill>
                  <a:srgbClr val="C00000"/>
                </a:solidFill>
                <a:latin typeface="標楷體" panose="03000509000000000000" pitchFamily="65" charset="-120"/>
                <a:ea typeface="標楷體" panose="03000509000000000000" pitchFamily="65" charset="-120"/>
              </a:rPr>
              <a:t>18~36</a:t>
            </a:r>
            <a:r>
              <a:rPr lang="zh-TW" altLang="en-US" sz="3600" b="1" dirty="0">
                <a:solidFill>
                  <a:srgbClr val="C00000"/>
                </a:solidFill>
                <a:latin typeface="標楷體" panose="03000509000000000000" pitchFamily="65" charset="-120"/>
                <a:ea typeface="標楷體" panose="03000509000000000000" pitchFamily="65" charset="-120"/>
              </a:rPr>
              <a:t>個月</a:t>
            </a:r>
            <a:r>
              <a:rPr lang="zh-TW" altLang="en-US" sz="3600" b="1" dirty="0" smtClean="0">
                <a:solidFill>
                  <a:srgbClr val="C00000"/>
                </a:solidFill>
                <a:latin typeface="標楷體" panose="03000509000000000000" pitchFamily="65" charset="-120"/>
                <a:ea typeface="標楷體" panose="03000509000000000000" pitchFamily="65" charset="-120"/>
              </a:rPr>
              <a:t>大</a:t>
            </a:r>
            <a:r>
              <a:rPr lang="zh-TW" altLang="en-US" sz="3600" b="1" dirty="0" smtClean="0">
                <a:solidFill>
                  <a:srgbClr val="C00000"/>
                </a:solidFill>
                <a:latin typeface="標楷體" pitchFamily="65" charset="-120"/>
                <a:ea typeface="標楷體" pitchFamily="65" charset="-120"/>
                <a:cs typeface="Arial Unicode MS" panose="020B0604020202020204" pitchFamily="34" charset="-120"/>
              </a:rPr>
              <a:t>期間）因過多的壞客體經驗導致壞自體</a:t>
            </a:r>
            <a:r>
              <a:rPr lang="en-US" altLang="zh-TW" sz="3600" b="1" dirty="0" smtClean="0">
                <a:solidFill>
                  <a:srgbClr val="C00000"/>
                </a:solidFill>
                <a:latin typeface="標楷體" pitchFamily="65" charset="-120"/>
                <a:ea typeface="標楷體" pitchFamily="65" charset="-120"/>
                <a:cs typeface="Arial Unicode MS" panose="020B0604020202020204" pitchFamily="34" charset="-120"/>
              </a:rPr>
              <a:t>-</a:t>
            </a:r>
            <a:r>
              <a:rPr lang="zh-TW" altLang="en-US" sz="3600" b="1" dirty="0" smtClean="0">
                <a:solidFill>
                  <a:srgbClr val="C00000"/>
                </a:solidFill>
                <a:latin typeface="標楷體" pitchFamily="65" charset="-120"/>
                <a:ea typeface="標楷體" pitchFamily="65" charset="-120"/>
                <a:cs typeface="Arial Unicode MS" panose="020B0604020202020204" pitchFamily="34" charset="-120"/>
              </a:rPr>
              <a:t>客體表徵無法順利分化，為保護</a:t>
            </a:r>
            <a:r>
              <a:rPr lang="zh-TW" altLang="en-US" sz="3600" b="1" dirty="0">
                <a:solidFill>
                  <a:srgbClr val="C00000"/>
                </a:solidFill>
                <a:latin typeface="標楷體" pitchFamily="65" charset="-120"/>
                <a:ea typeface="標楷體" pitchFamily="65" charset="-120"/>
                <a:cs typeface="Arial Unicode MS" panose="020B0604020202020204" pitchFamily="34" charset="-120"/>
              </a:rPr>
              <a:t>好的自體</a:t>
            </a:r>
            <a:r>
              <a:rPr lang="en-US" altLang="zh-TW" sz="3600" b="1" dirty="0">
                <a:solidFill>
                  <a:srgbClr val="C00000"/>
                </a:solidFill>
                <a:latin typeface="標楷體" pitchFamily="65" charset="-120"/>
                <a:ea typeface="標楷體" pitchFamily="65" charset="-120"/>
                <a:cs typeface="Arial Unicode MS" panose="020B0604020202020204" pitchFamily="34" charset="-120"/>
              </a:rPr>
              <a:t>-</a:t>
            </a:r>
            <a:r>
              <a:rPr lang="zh-TW" altLang="en-US" sz="3600" b="1" dirty="0">
                <a:solidFill>
                  <a:srgbClr val="C00000"/>
                </a:solidFill>
                <a:latin typeface="標楷體" pitchFamily="65" charset="-120"/>
                <a:ea typeface="標楷體" pitchFamily="65" charset="-120"/>
                <a:cs typeface="Arial Unicode MS" panose="020B0604020202020204" pitchFamily="34" charset="-120"/>
              </a:rPr>
              <a:t>客體</a:t>
            </a:r>
            <a:r>
              <a:rPr lang="zh-TW" altLang="en-US" sz="3600" b="1" dirty="0" smtClean="0">
                <a:solidFill>
                  <a:srgbClr val="C00000"/>
                </a:solidFill>
                <a:latin typeface="標楷體" pitchFamily="65" charset="-120"/>
                <a:ea typeface="標楷體" pitchFamily="65" charset="-120"/>
                <a:cs typeface="Arial Unicode MS" panose="020B0604020202020204" pitchFamily="34" charset="-120"/>
              </a:rPr>
              <a:t>表徵，因而分裂防衛機轉持續運作</a:t>
            </a:r>
            <a:r>
              <a:rPr lang="zh-TW" altLang="en-US" sz="3600" b="1" dirty="0" smtClean="0">
                <a:solidFill>
                  <a:schemeClr val="tx1"/>
                </a:solidFill>
                <a:latin typeface="標楷體" pitchFamily="65" charset="-120"/>
                <a:ea typeface="標楷體" pitchFamily="65" charset="-120"/>
                <a:cs typeface="Arial Unicode MS" panose="020B0604020202020204" pitchFamily="34" charset="-120"/>
              </a:rPr>
              <a:t>的論述最為詳細具體。另外，</a:t>
            </a:r>
            <a:r>
              <a:rPr lang="en-US" altLang="zh-TW" sz="3600" b="1" dirty="0" smtClean="0">
                <a:solidFill>
                  <a:srgbClr val="0000FF"/>
                </a:solidFill>
                <a:latin typeface="Calibri" panose="020F0502020204030204" pitchFamily="34" charset="0"/>
                <a:ea typeface="標楷體" pitchFamily="65" charset="-120"/>
                <a:cs typeface="Calibri" panose="020F0502020204030204" pitchFamily="34" charset="0"/>
              </a:rPr>
              <a:t>Margaret Mahler</a:t>
            </a:r>
            <a:r>
              <a:rPr lang="zh-TW" altLang="en-US" sz="3600" b="1" dirty="0" smtClean="0">
                <a:solidFill>
                  <a:srgbClr val="0000FF"/>
                </a:solidFill>
                <a:latin typeface="標楷體" pitchFamily="65" charset="-120"/>
                <a:ea typeface="標楷體" pitchFamily="65" charset="-120"/>
              </a:rPr>
              <a:t>的</a:t>
            </a:r>
            <a:r>
              <a:rPr lang="zh-TW" altLang="en-US" sz="3600" b="1" dirty="0" smtClean="0">
                <a:solidFill>
                  <a:srgbClr val="C00000"/>
                </a:solidFill>
                <a:latin typeface="標楷體" pitchFamily="65" charset="-120"/>
                <a:ea typeface="標楷體" pitchFamily="65" charset="-120"/>
              </a:rPr>
              <a:t>早期個體與照顧者間的病態共生與分離</a:t>
            </a:r>
            <a:r>
              <a:rPr lang="en-US" altLang="zh-TW" sz="3600" b="1" dirty="0" smtClean="0">
                <a:solidFill>
                  <a:srgbClr val="C00000"/>
                </a:solidFill>
                <a:latin typeface="標楷體" pitchFamily="65" charset="-120"/>
                <a:ea typeface="標楷體" pitchFamily="65" charset="-120"/>
              </a:rPr>
              <a:t>-</a:t>
            </a:r>
            <a:r>
              <a:rPr lang="zh-TW" altLang="en-US" sz="3600" b="1" dirty="0" smtClean="0">
                <a:solidFill>
                  <a:srgbClr val="C00000"/>
                </a:solidFill>
                <a:latin typeface="標楷體" pitchFamily="65" charset="-120"/>
                <a:ea typeface="標楷體" pitchFamily="65" charset="-120"/>
              </a:rPr>
              <a:t>個體化的失敗觀點，</a:t>
            </a:r>
            <a:r>
              <a:rPr lang="zh-TW" altLang="en-US" sz="3600" b="1" dirty="0" smtClean="0">
                <a:solidFill>
                  <a:schemeClr val="tx1"/>
                </a:solidFill>
                <a:latin typeface="標楷體" pitchFamily="65" charset="-120"/>
                <a:ea typeface="標楷體" pitchFamily="65" charset="-120"/>
              </a:rPr>
              <a:t>以及</a:t>
            </a:r>
            <a:r>
              <a:rPr lang="en-US" altLang="zh-TW" sz="3600" b="1" dirty="0" err="1" smtClean="0">
                <a:solidFill>
                  <a:srgbClr val="0000FF"/>
                </a:solidFill>
                <a:latin typeface="Calibri" panose="020F0502020204030204" pitchFamily="34" charset="0"/>
                <a:ea typeface="標楷體" pitchFamily="65" charset="-120"/>
                <a:cs typeface="Calibri" panose="020F0502020204030204" pitchFamily="34" charset="0"/>
              </a:rPr>
              <a:t>Winnicott</a:t>
            </a:r>
            <a:r>
              <a:rPr lang="zh-TW" altLang="en-US" sz="3600" b="1" dirty="0" smtClean="0">
                <a:solidFill>
                  <a:srgbClr val="C00000"/>
                </a:solidFill>
                <a:latin typeface="標楷體" pitchFamily="65" charset="-120"/>
                <a:ea typeface="標楷體" pitchFamily="65" charset="-120"/>
              </a:rPr>
              <a:t>的早期主要照顧者無法調節</a:t>
            </a:r>
            <a:r>
              <a:rPr lang="zh-TW" altLang="en-US" sz="3600" b="1" dirty="0">
                <a:solidFill>
                  <a:srgbClr val="C00000"/>
                </a:solidFill>
                <a:latin typeface="Calibri" panose="020F0502020204030204" pitchFamily="34" charset="0"/>
                <a:ea typeface="微軟正黑體" panose="020B0604030504040204" pitchFamily="34" charset="-120"/>
                <a:cs typeface="Calibri" panose="020F0502020204030204" pitchFamily="34" charset="0"/>
              </a:rPr>
              <a:t>（</a:t>
            </a:r>
            <a:r>
              <a:rPr lang="en-US" altLang="zh-TW" sz="3600" b="1" dirty="0">
                <a:solidFill>
                  <a:srgbClr val="C00000"/>
                </a:solidFill>
                <a:latin typeface="Calibri" panose="020F0502020204030204" pitchFamily="34" charset="0"/>
                <a:ea typeface="微軟正黑體" panose="020B0604030504040204" pitchFamily="34" charset="-120"/>
                <a:cs typeface="Calibri" panose="020F0502020204030204" pitchFamily="34" charset="0"/>
              </a:rPr>
              <a:t>attunement</a:t>
            </a:r>
            <a:r>
              <a:rPr lang="zh-TW" altLang="en-US" sz="3600" b="1" dirty="0" smtClean="0">
                <a:solidFill>
                  <a:srgbClr val="C00000"/>
                </a:solidFill>
                <a:latin typeface="Calibri" panose="020F0502020204030204" pitchFamily="34" charset="0"/>
                <a:ea typeface="微軟正黑體" panose="020B0604030504040204" pitchFamily="34" charset="-120"/>
                <a:cs typeface="Calibri" panose="020F0502020204030204" pitchFamily="34" charset="0"/>
              </a:rPr>
              <a:t>）</a:t>
            </a:r>
            <a:r>
              <a:rPr lang="zh-TW" altLang="en-US" sz="3600" b="1" dirty="0" smtClean="0">
                <a:solidFill>
                  <a:srgbClr val="C00000"/>
                </a:solidFill>
                <a:latin typeface="標楷體" panose="03000509000000000000" pitchFamily="65" charset="-120"/>
                <a:ea typeface="標楷體" panose="03000509000000000000" pitchFamily="65" charset="-120"/>
              </a:rPr>
              <a:t>回應嬰幼兒需求</a:t>
            </a:r>
            <a:r>
              <a:rPr lang="zh-TW" altLang="en-US" sz="3600" b="1" dirty="0" smtClean="0">
                <a:solidFill>
                  <a:schemeClr val="tx1"/>
                </a:solidFill>
                <a:latin typeface="標楷體" panose="03000509000000000000" pitchFamily="65" charset="-120"/>
                <a:ea typeface="標楷體" panose="03000509000000000000" pitchFamily="65" charset="-120"/>
              </a:rPr>
              <a:t>的觀點</a:t>
            </a:r>
            <a:r>
              <a:rPr lang="zh-TW" altLang="en-US" sz="3600" b="1" dirty="0" smtClean="0">
                <a:latin typeface="標楷體" pitchFamily="65" charset="-120"/>
                <a:ea typeface="標楷體" pitchFamily="65" charset="-120"/>
              </a:rPr>
              <a:t>也經常被引用以說明邊緣型人格疾患的發展病理。</a:t>
            </a:r>
            <a:endParaRPr kumimoji="0" lang="en-US" altLang="zh-TW" sz="3600" b="1" dirty="0" smtClean="0">
              <a:latin typeface="標楷體" pitchFamily="65" charset="-120"/>
              <a:ea typeface="標楷體" pitchFamily="65" charset="-120"/>
            </a:endParaRPr>
          </a:p>
          <a:p>
            <a:pPr marL="0" indent="0" eaLnBrk="1" hangingPunct="1">
              <a:lnSpc>
                <a:spcPts val="5000"/>
              </a:lnSpc>
              <a:buFontTx/>
              <a:buNone/>
            </a:pPr>
            <a:endParaRPr lang="en-US" altLang="zh-TW" sz="3600" b="1" dirty="0" smtClean="0">
              <a:latin typeface="+mj-lt"/>
              <a:ea typeface="標楷體" panose="03000509000000000000" pitchFamily="65" charset="-12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7" name="Rectangle 2"/>
          <p:cNvSpPr>
            <a:spLocks noGrp="1" noChangeArrowheads="1"/>
          </p:cNvSpPr>
          <p:nvPr>
            <p:ph type="title"/>
          </p:nvPr>
        </p:nvSpPr>
        <p:spPr>
          <a:xfrm>
            <a:off x="899592" y="116632"/>
            <a:ext cx="7558088" cy="659160"/>
          </a:xfrm>
        </p:spPr>
        <p:txBody>
          <a:bodyPr/>
          <a:lstStyle/>
          <a:p>
            <a:pPr eaLnBrk="1" hangingPunct="1"/>
            <a:r>
              <a:rPr lang="zh-TW" altLang="en-US" sz="4000" b="1" dirty="0" smtClean="0">
                <a:solidFill>
                  <a:srgbClr val="FF0000"/>
                </a:solidFill>
                <a:latin typeface="微軟正黑體" panose="020B0604030504040204" pitchFamily="34" charset="-120"/>
                <a:ea typeface="微軟正黑體" panose="020B0604030504040204" pitchFamily="34" charset="-120"/>
              </a:rPr>
              <a:t>處理先前的創傷</a:t>
            </a:r>
          </a:p>
        </p:txBody>
      </p:sp>
      <p:sp>
        <p:nvSpPr>
          <p:cNvPr id="1048718" name="Rectangle 3"/>
          <p:cNvSpPr>
            <a:spLocks noGrp="1" noChangeArrowheads="1"/>
          </p:cNvSpPr>
          <p:nvPr>
            <p:ph type="body" idx="1"/>
          </p:nvPr>
        </p:nvSpPr>
        <p:spPr>
          <a:xfrm>
            <a:off x="3336" y="908720"/>
            <a:ext cx="8961152" cy="5832648"/>
          </a:xfrm>
        </p:spPr>
        <p:txBody>
          <a:bodyPr/>
          <a:lstStyle/>
          <a:p>
            <a:pPr marL="0" indent="0" eaLnBrk="1" hangingPunct="1">
              <a:lnSpc>
                <a:spcPct val="90000"/>
              </a:lnSpc>
              <a:buNone/>
            </a:pPr>
            <a:r>
              <a:rPr lang="zh-TW" altLang="en-US" sz="3000" b="1" dirty="0" smtClean="0">
                <a:solidFill>
                  <a:srgbClr val="C00000"/>
                </a:solidFill>
                <a:latin typeface="微軟正黑體" panose="020B0604030504040204" pitchFamily="34" charset="-120"/>
                <a:ea typeface="微軟正黑體" panose="020B0604030504040204" pitchFamily="34" charset="-120"/>
                <a:sym typeface="Wingdings 2" panose="05020102010507070707" pitchFamily="18" charset="2"/>
              </a:rPr>
              <a:t></a:t>
            </a:r>
            <a:r>
              <a:rPr lang="zh-TW" altLang="en-US" sz="3000" b="1" dirty="0" smtClean="0">
                <a:solidFill>
                  <a:srgbClr val="C00000"/>
                </a:solidFill>
                <a:latin typeface="微軟正黑體" panose="020B0604030504040204" pitchFamily="34" charset="-120"/>
                <a:ea typeface="微軟正黑體" panose="020B0604030504040204" pitchFamily="34" charset="-120"/>
              </a:rPr>
              <a:t>處理前提：在</a:t>
            </a:r>
            <a:r>
              <a:rPr lang="zh-TW" altLang="en-US" sz="3000" b="1" dirty="0">
                <a:solidFill>
                  <a:srgbClr val="C00000"/>
                </a:solidFill>
                <a:latin typeface="微軟正黑體" panose="020B0604030504040204" pitchFamily="34" charset="-120"/>
                <a:ea typeface="微軟正黑體" panose="020B0604030504040204" pitchFamily="34" charset="-120"/>
              </a:rPr>
              <a:t>工作同盟與建立客體恆常性之後。</a:t>
            </a:r>
          </a:p>
          <a:p>
            <a:pPr eaLnBrk="1" hangingPunct="1">
              <a:lnSpc>
                <a:spcPct val="90000"/>
              </a:lnSpc>
              <a:buFont typeface="Wingdings 2" panose="05020102010507070707" pitchFamily="18" charset="2"/>
              <a:buChar char="N"/>
            </a:pPr>
            <a:r>
              <a:rPr lang="zh-TW" altLang="en-US" sz="3000" b="1" dirty="0" smtClean="0">
                <a:solidFill>
                  <a:srgbClr val="C00000"/>
                </a:solidFill>
                <a:latin typeface="微軟正黑體" panose="020B0604030504040204" pitchFamily="34" charset="-120"/>
                <a:ea typeface="微軟正黑體" panose="020B0604030504040204" pitchFamily="34" charset="-120"/>
                <a:sym typeface="Wingdings 2" panose="05020102010507070707" pitchFamily="18" charset="2"/>
              </a:rPr>
              <a:t>治療師的介入：</a:t>
            </a:r>
            <a:endParaRPr lang="en-US" altLang="zh-TW" sz="3000" b="1" dirty="0" smtClean="0">
              <a:solidFill>
                <a:srgbClr val="C00000"/>
              </a:solidFill>
              <a:latin typeface="微軟正黑體" panose="020B0604030504040204" pitchFamily="34" charset="-120"/>
              <a:ea typeface="微軟正黑體" panose="020B0604030504040204" pitchFamily="34" charset="-120"/>
              <a:sym typeface="Wingdings 2" panose="05020102010507070707" pitchFamily="18" charset="2"/>
            </a:endParaRPr>
          </a:p>
          <a:p>
            <a:pPr marL="0" indent="0" eaLnBrk="1" hangingPunct="1">
              <a:lnSpc>
                <a:spcPct val="90000"/>
              </a:lnSpc>
              <a:buNone/>
            </a:pPr>
            <a:r>
              <a:rPr lang="zh-TW" altLang="en-US" sz="3000" b="1" dirty="0">
                <a:solidFill>
                  <a:srgbClr val="C00000"/>
                </a:solidFill>
                <a:latin typeface="微軟正黑體" panose="020B0604030504040204" pitchFamily="34" charset="-120"/>
                <a:ea typeface="微軟正黑體" panose="020B0604030504040204" pitchFamily="34" charset="-120"/>
                <a:sym typeface="Wingdings 2" panose="05020102010507070707" pitchFamily="18" charset="2"/>
              </a:rPr>
              <a:t> </a:t>
            </a:r>
            <a:r>
              <a:rPr lang="zh-TW" altLang="en-US" sz="3000" b="1" dirty="0" smtClean="0">
                <a:solidFill>
                  <a:srgbClr val="C00000"/>
                </a:solidFill>
                <a:latin typeface="微軟正黑體" panose="020B0604030504040204" pitchFamily="34" charset="-120"/>
                <a:ea typeface="微軟正黑體" panose="020B0604030504040204" pitchFamily="34" charset="-120"/>
                <a:sym typeface="Wingdings 2" panose="05020102010507070707" pitchFamily="18" charset="2"/>
              </a:rPr>
              <a:t>   </a:t>
            </a:r>
            <a:r>
              <a:rPr lang="en-US" altLang="zh-TW" sz="3000" b="1" dirty="0" smtClean="0">
                <a:solidFill>
                  <a:srgbClr val="0000FF"/>
                </a:solidFill>
                <a:latin typeface="微軟正黑體" panose="020B0604030504040204" pitchFamily="34" charset="-120"/>
                <a:ea typeface="微軟正黑體" panose="020B0604030504040204" pitchFamily="34" charset="-120"/>
              </a:rPr>
              <a:t>1.</a:t>
            </a:r>
            <a:r>
              <a:rPr lang="zh-TW" altLang="en-US" sz="3000" b="1" dirty="0" smtClean="0">
                <a:solidFill>
                  <a:srgbClr val="0000FF"/>
                </a:solidFill>
                <a:latin typeface="微軟正黑體" panose="020B0604030504040204" pitchFamily="34" charset="-120"/>
                <a:ea typeface="微軟正黑體" panose="020B0604030504040204" pitchFamily="34" charset="-120"/>
              </a:rPr>
              <a:t> 在信任安全的治療關係中</a:t>
            </a:r>
            <a:r>
              <a:rPr lang="zh-TW" altLang="en-US" sz="3000" b="1" dirty="0">
                <a:solidFill>
                  <a:srgbClr val="0000FF"/>
                </a:solidFill>
                <a:latin typeface="微軟正黑體" panose="020B0604030504040204" pitchFamily="34" charset="-120"/>
                <a:ea typeface="微軟正黑體" panose="020B0604030504040204" pitchFamily="34" charset="-120"/>
              </a:rPr>
              <a:t>，讓案主退化</a:t>
            </a:r>
            <a:r>
              <a:rPr lang="zh-TW" altLang="en-US" sz="3000" b="1" dirty="0" smtClean="0">
                <a:solidFill>
                  <a:srgbClr val="0000FF"/>
                </a:solidFill>
                <a:latin typeface="微軟正黑體" panose="020B0604030504040204" pitchFamily="34" charset="-120"/>
                <a:ea typeface="微軟正黑體" panose="020B0604030504040204" pitchFamily="34" charset="-120"/>
              </a:rPr>
              <a:t>回到早</a:t>
            </a:r>
            <a:endParaRPr lang="en-US" altLang="zh-TW" sz="3000" b="1" dirty="0" smtClean="0">
              <a:solidFill>
                <a:srgbClr val="0000FF"/>
              </a:solidFill>
              <a:latin typeface="微軟正黑體" panose="020B0604030504040204" pitchFamily="34" charset="-120"/>
              <a:ea typeface="微軟正黑體" panose="020B0604030504040204" pitchFamily="34" charset="-120"/>
            </a:endParaRPr>
          </a:p>
          <a:p>
            <a:pPr marL="0" indent="0" eaLnBrk="1" hangingPunct="1">
              <a:lnSpc>
                <a:spcPct val="90000"/>
              </a:lnSpc>
              <a:buNone/>
            </a:pPr>
            <a:r>
              <a:rPr lang="zh-TW" altLang="en-US" sz="3000" b="1" dirty="0" smtClean="0">
                <a:solidFill>
                  <a:srgbClr val="0000FF"/>
                </a:solidFill>
                <a:latin typeface="微軟正黑體" panose="020B0604030504040204" pitchFamily="34" charset="-120"/>
                <a:ea typeface="微軟正黑體" panose="020B0604030504040204" pitchFamily="34" charset="-120"/>
              </a:rPr>
              <a:t>期的創傷經驗中，幫助案主渲洩內在受傷的情感與恐</a:t>
            </a:r>
            <a:endParaRPr lang="en-US" altLang="zh-TW" sz="3000" b="1" dirty="0" smtClean="0">
              <a:solidFill>
                <a:srgbClr val="0000FF"/>
              </a:solidFill>
              <a:latin typeface="微軟正黑體" panose="020B0604030504040204" pitchFamily="34" charset="-120"/>
              <a:ea typeface="微軟正黑體" panose="020B0604030504040204" pitchFamily="34" charset="-120"/>
            </a:endParaRPr>
          </a:p>
          <a:p>
            <a:pPr marL="0" indent="0" eaLnBrk="1" hangingPunct="1">
              <a:lnSpc>
                <a:spcPct val="90000"/>
              </a:lnSpc>
              <a:buNone/>
            </a:pPr>
            <a:r>
              <a:rPr lang="zh-TW" altLang="en-US" sz="3000" b="1" dirty="0" smtClean="0">
                <a:solidFill>
                  <a:srgbClr val="0000FF"/>
                </a:solidFill>
                <a:latin typeface="微軟正黑體" panose="020B0604030504040204" pitchFamily="34" charset="-120"/>
                <a:ea typeface="微軟正黑體" panose="020B0604030504040204" pitchFamily="34" charset="-120"/>
              </a:rPr>
              <a:t>懼，在治療中提供一種修復的經驗與體驗；</a:t>
            </a:r>
            <a:endParaRPr lang="en-US" altLang="zh-TW" sz="3000"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ct val="90000"/>
              </a:lnSpc>
              <a:buNone/>
            </a:pPr>
            <a:r>
              <a:rPr lang="zh-TW" altLang="en-US" sz="3000" b="1" dirty="0" smtClean="0">
                <a:solidFill>
                  <a:srgbClr val="FF0066"/>
                </a:solidFill>
                <a:latin typeface="微軟正黑體" panose="020B0604030504040204" pitchFamily="34" charset="-120"/>
                <a:ea typeface="微軟正黑體" panose="020B0604030504040204" pitchFamily="34" charset="-120"/>
              </a:rPr>
              <a:t>    </a:t>
            </a:r>
            <a:r>
              <a:rPr lang="en-US" altLang="zh-TW" sz="3000" b="1" dirty="0" smtClean="0">
                <a:solidFill>
                  <a:srgbClr val="0000FF"/>
                </a:solidFill>
                <a:latin typeface="微軟正黑體" panose="020B0604030504040204" pitchFamily="34" charset="-120"/>
                <a:ea typeface="微軟正黑體" panose="020B0604030504040204" pitchFamily="34" charset="-120"/>
              </a:rPr>
              <a:t>2.</a:t>
            </a:r>
            <a:r>
              <a:rPr lang="zh-TW" altLang="en-US" sz="3000" b="1" dirty="0" smtClean="0">
                <a:solidFill>
                  <a:srgbClr val="0000FF"/>
                </a:solidFill>
                <a:latin typeface="微軟正黑體" panose="020B0604030504040204" pitchFamily="34" charset="-120"/>
                <a:ea typeface="微軟正黑體" panose="020B0604030504040204" pitchFamily="34" charset="-120"/>
              </a:rPr>
              <a:t> 幫助</a:t>
            </a:r>
            <a:r>
              <a:rPr lang="zh-TW" altLang="en-US" sz="3000" b="1" dirty="0">
                <a:solidFill>
                  <a:srgbClr val="0000FF"/>
                </a:solidFill>
                <a:latin typeface="微軟正黑體" panose="020B0604030504040204" pitchFamily="34" charset="-120"/>
                <a:ea typeface="微軟正黑體" panose="020B0604030504040204" pitchFamily="34" charset="-120"/>
              </a:rPr>
              <a:t>案主了解他的病理症狀（分裂、混亂</a:t>
            </a:r>
            <a:r>
              <a:rPr lang="zh-TW" altLang="en-US" sz="3000" b="1" dirty="0" smtClean="0">
                <a:solidFill>
                  <a:srgbClr val="0000FF"/>
                </a:solidFill>
                <a:latin typeface="微軟正黑體" panose="020B0604030504040204" pitchFamily="34" charset="-120"/>
                <a:ea typeface="微軟正黑體" panose="020B0604030504040204" pitchFamily="34" charset="-120"/>
              </a:rPr>
              <a:t>破壞</a:t>
            </a:r>
            <a:endParaRPr lang="en-US" altLang="zh-TW" sz="3000"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ct val="90000"/>
              </a:lnSpc>
              <a:buNone/>
            </a:pPr>
            <a:r>
              <a:rPr lang="zh-TW" altLang="en-US" sz="3000" b="1" dirty="0" smtClean="0">
                <a:solidFill>
                  <a:srgbClr val="0000FF"/>
                </a:solidFill>
                <a:latin typeface="微軟正黑體" panose="020B0604030504040204" pitchFamily="34" charset="-120"/>
                <a:ea typeface="微軟正黑體" panose="020B0604030504040204" pitchFamily="34" charset="-120"/>
              </a:rPr>
              <a:t>的</a:t>
            </a:r>
            <a:r>
              <a:rPr lang="zh-TW" altLang="en-US" sz="3000" b="1" dirty="0">
                <a:solidFill>
                  <a:srgbClr val="0000FF"/>
                </a:solidFill>
                <a:latin typeface="微軟正黑體" panose="020B0604030504040204" pitchFamily="34" charset="-120"/>
                <a:ea typeface="微軟正黑體" panose="020B0604030504040204" pitchFamily="34" charset="-120"/>
              </a:rPr>
              <a:t>行為、自殺的意念等）都是因應生存</a:t>
            </a:r>
            <a:r>
              <a:rPr lang="zh-TW" altLang="en-US" sz="3000" b="1" dirty="0" smtClean="0">
                <a:solidFill>
                  <a:srgbClr val="0000FF"/>
                </a:solidFill>
                <a:latin typeface="微軟正黑體" panose="020B0604030504040204" pitchFamily="34" charset="-120"/>
                <a:ea typeface="微軟正黑體" panose="020B0604030504040204" pitchFamily="34" charset="-120"/>
              </a:rPr>
              <a:t>所需，鼓勵案</a:t>
            </a:r>
            <a:endParaRPr lang="en-US" altLang="zh-TW" sz="3000"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ct val="90000"/>
              </a:lnSpc>
              <a:buNone/>
            </a:pPr>
            <a:r>
              <a:rPr lang="zh-TW" altLang="en-US" sz="3000" b="1" dirty="0" smtClean="0">
                <a:solidFill>
                  <a:srgbClr val="0000FF"/>
                </a:solidFill>
                <a:latin typeface="微軟正黑體" panose="020B0604030504040204" pitchFamily="34" charset="-120"/>
                <a:ea typeface="微軟正黑體" panose="020B0604030504040204" pitchFamily="34" charset="-120"/>
              </a:rPr>
              <a:t>主學習用適當</a:t>
            </a:r>
            <a:r>
              <a:rPr lang="zh-TW" altLang="en-US" sz="3000" b="1" dirty="0">
                <a:solidFill>
                  <a:srgbClr val="0000FF"/>
                </a:solidFill>
                <a:latin typeface="微軟正黑體" panose="020B0604030504040204" pitchFamily="34" charset="-120"/>
                <a:ea typeface="微軟正黑體" panose="020B0604030504040204" pitchFamily="34" charset="-120"/>
              </a:rPr>
              <a:t>的方式取代自傷行為</a:t>
            </a:r>
            <a:r>
              <a:rPr lang="zh-TW" altLang="en-US" sz="3000" b="1" dirty="0" smtClean="0">
                <a:solidFill>
                  <a:srgbClr val="0000FF"/>
                </a:solidFill>
                <a:latin typeface="微軟正黑體" panose="020B0604030504040204" pitchFamily="34" charset="-120"/>
                <a:ea typeface="微軟正黑體" panose="020B0604030504040204" pitchFamily="34" charset="-120"/>
              </a:rPr>
              <a:t>。</a:t>
            </a:r>
            <a:endParaRPr lang="en-US" altLang="zh-TW" sz="3000"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ct val="90000"/>
              </a:lnSpc>
              <a:buNone/>
            </a:pPr>
            <a:r>
              <a:rPr lang="zh-TW" altLang="en-US" sz="3000" b="1" dirty="0" smtClean="0">
                <a:solidFill>
                  <a:srgbClr val="0000FF"/>
                </a:solidFill>
                <a:latin typeface="微軟正黑體" panose="020B0604030504040204" pitchFamily="34" charset="-120"/>
                <a:ea typeface="微軟正黑體" panose="020B0604030504040204" pitchFamily="34" charset="-120"/>
              </a:rPr>
              <a:t>    </a:t>
            </a:r>
            <a:r>
              <a:rPr lang="en-US" altLang="zh-TW" sz="3000" b="1" dirty="0" smtClean="0">
                <a:solidFill>
                  <a:srgbClr val="0000FF"/>
                </a:solidFill>
                <a:latin typeface="微軟正黑體" panose="020B0604030504040204" pitchFamily="34" charset="-120"/>
                <a:ea typeface="微軟正黑體" panose="020B0604030504040204" pitchFamily="34" charset="-120"/>
              </a:rPr>
              <a:t>3</a:t>
            </a:r>
            <a:r>
              <a:rPr lang="en-US" altLang="zh-TW" sz="3000" b="1" dirty="0">
                <a:solidFill>
                  <a:srgbClr val="0000FF"/>
                </a:solidFill>
                <a:latin typeface="微軟正黑體" panose="020B0604030504040204" pitchFamily="34" charset="-120"/>
                <a:ea typeface="微軟正黑體" panose="020B0604030504040204" pitchFamily="34" charset="-120"/>
              </a:rPr>
              <a:t>.</a:t>
            </a:r>
            <a:r>
              <a:rPr lang="zh-TW" altLang="en-US" sz="3000" b="1" dirty="0">
                <a:solidFill>
                  <a:srgbClr val="0000FF"/>
                </a:solidFill>
                <a:latin typeface="微軟正黑體" panose="020B0604030504040204" pitchFamily="34" charset="-120"/>
                <a:ea typeface="微軟正黑體" panose="020B0604030504040204" pitchFamily="34" charset="-120"/>
              </a:rPr>
              <a:t>透過客體恆常性的發展、觀察自我功能與工作</a:t>
            </a:r>
            <a:r>
              <a:rPr lang="zh-TW" altLang="en-US" sz="3000" b="1" dirty="0" smtClean="0">
                <a:solidFill>
                  <a:srgbClr val="0000FF"/>
                </a:solidFill>
                <a:latin typeface="微軟正黑體" panose="020B0604030504040204" pitchFamily="34" charset="-120"/>
                <a:ea typeface="微軟正黑體" panose="020B0604030504040204" pitchFamily="34" charset="-120"/>
              </a:rPr>
              <a:t>同</a:t>
            </a:r>
            <a:endParaRPr lang="en-US" altLang="zh-TW" sz="3000"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ct val="90000"/>
              </a:lnSpc>
              <a:buNone/>
            </a:pPr>
            <a:r>
              <a:rPr lang="zh-TW" altLang="en-US" sz="3000" b="1" dirty="0" smtClean="0">
                <a:solidFill>
                  <a:srgbClr val="0000FF"/>
                </a:solidFill>
                <a:latin typeface="微軟正黑體" panose="020B0604030504040204" pitchFamily="34" charset="-120"/>
                <a:ea typeface="微軟正黑體" panose="020B0604030504040204" pitchFamily="34" charset="-120"/>
              </a:rPr>
              <a:t>盟</a:t>
            </a:r>
            <a:r>
              <a:rPr lang="zh-TW" altLang="en-US" sz="3000" b="1" dirty="0">
                <a:solidFill>
                  <a:srgbClr val="0000FF"/>
                </a:solidFill>
                <a:latin typeface="微軟正黑體" panose="020B0604030504040204" pitchFamily="34" charset="-120"/>
                <a:ea typeface="微軟正黑體" panose="020B0604030504040204" pitchFamily="34" charset="-120"/>
              </a:rPr>
              <a:t>，幫助案主發展出內在與外在的安全感，可</a:t>
            </a:r>
            <a:r>
              <a:rPr lang="zh-TW" altLang="en-US" sz="3000" b="1" dirty="0" smtClean="0">
                <a:solidFill>
                  <a:srgbClr val="0000FF"/>
                </a:solidFill>
                <a:latin typeface="微軟正黑體" panose="020B0604030504040204" pitchFamily="34" charset="-120"/>
                <a:ea typeface="微軟正黑體" panose="020B0604030504040204" pitchFamily="34" charset="-120"/>
              </a:rPr>
              <a:t>有助於</a:t>
            </a:r>
            <a:endParaRPr lang="en-US" altLang="zh-TW" sz="3000"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ct val="90000"/>
              </a:lnSpc>
              <a:buNone/>
            </a:pPr>
            <a:r>
              <a:rPr lang="zh-TW" altLang="en-US" sz="3000" b="1" dirty="0" smtClean="0">
                <a:solidFill>
                  <a:srgbClr val="0000FF"/>
                </a:solidFill>
                <a:latin typeface="微軟正黑體" panose="020B0604030504040204" pitchFamily="34" charset="-120"/>
                <a:ea typeface="微軟正黑體" panose="020B0604030504040204" pitchFamily="34" charset="-120"/>
              </a:rPr>
              <a:t>案</a:t>
            </a:r>
            <a:r>
              <a:rPr lang="zh-TW" altLang="en-US" sz="3000" b="1" dirty="0">
                <a:solidFill>
                  <a:srgbClr val="0000FF"/>
                </a:solidFill>
                <a:latin typeface="微軟正黑體" panose="020B0604030504040204" pitchFamily="34" charset="-120"/>
                <a:ea typeface="微軟正黑體" panose="020B0604030504040204" pitchFamily="34" charset="-120"/>
              </a:rPr>
              <a:t>主處理早期的創傷經驗，重新整合案主的現實經驗</a:t>
            </a:r>
            <a:r>
              <a:rPr lang="zh-TW" altLang="en-US" sz="3000" b="1" dirty="0" smtClean="0">
                <a:solidFill>
                  <a:srgbClr val="0000FF"/>
                </a:solidFill>
                <a:latin typeface="微軟正黑體" panose="020B0604030504040204" pitchFamily="34" charset="-120"/>
                <a:ea typeface="微軟正黑體" panose="020B0604030504040204" pitchFamily="34" charset="-120"/>
              </a:rPr>
              <a:t>，</a:t>
            </a:r>
            <a:endParaRPr lang="en-US" altLang="zh-TW" sz="3000"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ct val="90000"/>
              </a:lnSpc>
              <a:buNone/>
            </a:pPr>
            <a:r>
              <a:rPr lang="zh-TW" altLang="en-US" sz="3000" b="1" dirty="0" smtClean="0">
                <a:solidFill>
                  <a:srgbClr val="0000FF"/>
                </a:solidFill>
                <a:latin typeface="微軟正黑體" panose="020B0604030504040204" pitchFamily="34" charset="-120"/>
                <a:ea typeface="微軟正黑體" panose="020B0604030504040204" pitchFamily="34" charset="-120"/>
              </a:rPr>
              <a:t>區分</a:t>
            </a:r>
            <a:r>
              <a:rPr lang="zh-TW" altLang="en-US" sz="3000" b="1" dirty="0">
                <a:solidFill>
                  <a:srgbClr val="0000FF"/>
                </a:solidFill>
                <a:latin typeface="微軟正黑體" panose="020B0604030504040204" pitchFamily="34" charset="-120"/>
                <a:ea typeface="微軟正黑體" panose="020B0604030504040204" pitchFamily="34" charset="-120"/>
              </a:rPr>
              <a:t>現在和過去經驗之不同。</a:t>
            </a:r>
            <a:endParaRPr lang="en-US" altLang="zh-TW" sz="3000" b="1" dirty="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ct val="90000"/>
              </a:lnSpc>
              <a:buNone/>
            </a:pPr>
            <a:r>
              <a:rPr lang="zh-TW" altLang="en-US" sz="3000" b="1" dirty="0">
                <a:solidFill>
                  <a:srgbClr val="0000FF"/>
                </a:solidFill>
                <a:latin typeface="微軟正黑體" panose="020B0604030504040204" pitchFamily="34" charset="-120"/>
                <a:ea typeface="微軟正黑體" panose="020B0604030504040204" pitchFamily="34" charset="-120"/>
              </a:rPr>
              <a:t>　</a:t>
            </a:r>
          </a:p>
          <a:p>
            <a:pPr marL="609600" indent="-609600" eaLnBrk="1" hangingPunct="1">
              <a:lnSpc>
                <a:spcPct val="90000"/>
              </a:lnSpc>
              <a:buFontTx/>
              <a:buNone/>
            </a:pPr>
            <a:endParaRPr lang="zh-TW" altLang="en-US" sz="3000" b="1" dirty="0" smtClean="0">
              <a:solidFill>
                <a:srgbClr val="0000FF"/>
              </a:solidFill>
              <a:latin typeface="微軟正黑體" panose="020B0604030504040204" pitchFamily="34" charset="-120"/>
              <a:ea typeface="微軟正黑體" panose="020B0604030504040204" pitchFamily="34" charset="-12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0" name="Rectangle 2"/>
          <p:cNvSpPr>
            <a:spLocks noGrp="1" noChangeArrowheads="1"/>
          </p:cNvSpPr>
          <p:nvPr>
            <p:ph type="title"/>
          </p:nvPr>
        </p:nvSpPr>
        <p:spPr>
          <a:xfrm>
            <a:off x="899592" y="260648"/>
            <a:ext cx="7777162" cy="847725"/>
          </a:xfrm>
        </p:spPr>
        <p:txBody>
          <a:bodyPr/>
          <a:lstStyle/>
          <a:p>
            <a:pPr eaLnBrk="1" hangingPunct="1"/>
            <a:r>
              <a:rPr lang="zh-TW" altLang="en-US" sz="4000" b="1" dirty="0" smtClean="0">
                <a:solidFill>
                  <a:srgbClr val="FF0000"/>
                </a:solidFill>
                <a:latin typeface="微軟正黑體" panose="020B0604030504040204" pitchFamily="34" charset="-120"/>
                <a:ea typeface="微軟正黑體" panose="020B0604030504040204" pitchFamily="34" charset="-120"/>
              </a:rPr>
              <a:t>處理歇斯底里的特質</a:t>
            </a:r>
          </a:p>
        </p:txBody>
      </p:sp>
      <p:sp>
        <p:nvSpPr>
          <p:cNvPr id="1048721" name="Rectangle 3"/>
          <p:cNvSpPr>
            <a:spLocks noGrp="1" noChangeArrowheads="1"/>
          </p:cNvSpPr>
          <p:nvPr>
            <p:ph type="body" idx="1"/>
          </p:nvPr>
        </p:nvSpPr>
        <p:spPr>
          <a:xfrm>
            <a:off x="179512" y="1196752"/>
            <a:ext cx="8784975" cy="5625750"/>
          </a:xfrm>
        </p:spPr>
        <p:txBody>
          <a:bodyPr/>
          <a:lstStyle/>
          <a:p>
            <a:pPr marL="609600" indent="-609600" eaLnBrk="1" hangingPunct="1"/>
            <a:r>
              <a:rPr lang="zh-TW" altLang="en-US" b="1" dirty="0" smtClean="0">
                <a:solidFill>
                  <a:schemeClr val="tx1"/>
                </a:solidFill>
                <a:latin typeface="微軟正黑體" panose="020B0604030504040204" pitchFamily="34" charset="-120"/>
                <a:ea typeface="微軟正黑體" panose="020B0604030504040204" pitchFamily="34" charset="-120"/>
              </a:rPr>
              <a:t>在</a:t>
            </a:r>
            <a:r>
              <a:rPr lang="zh-TW" altLang="en-US" b="1" dirty="0" smtClean="0">
                <a:solidFill>
                  <a:srgbClr val="C00000"/>
                </a:solidFill>
                <a:latin typeface="微軟正黑體" panose="020B0604030504040204" pitchFamily="34" charset="-120"/>
                <a:ea typeface="微軟正黑體" panose="020B0604030504040204" pitchFamily="34" charset="-120"/>
              </a:rPr>
              <a:t>工作同盟和客體恆常建立</a:t>
            </a:r>
            <a:r>
              <a:rPr lang="zh-TW" altLang="en-US" b="1" dirty="0" smtClean="0">
                <a:solidFill>
                  <a:schemeClr val="tx1"/>
                </a:solidFill>
                <a:latin typeface="微軟正黑體" panose="020B0604030504040204" pitchFamily="34" charset="-120"/>
                <a:ea typeface="微軟正黑體" panose="020B0604030504040204" pitchFamily="34" charset="-120"/>
              </a:rPr>
              <a:t>後，</a:t>
            </a:r>
            <a:r>
              <a:rPr lang="zh-TW" altLang="en-US" b="1" dirty="0" smtClean="0">
                <a:solidFill>
                  <a:srgbClr val="C00000"/>
                </a:solidFill>
                <a:latin typeface="微軟正黑體" panose="020B0604030504040204" pitchFamily="34" charset="-120"/>
                <a:ea typeface="微軟正黑體" panose="020B0604030504040204" pitchFamily="34" charset="-120"/>
              </a:rPr>
              <a:t>第二階段的治療</a:t>
            </a:r>
            <a:r>
              <a:rPr lang="zh-TW" altLang="en-US" b="1" dirty="0" smtClean="0">
                <a:solidFill>
                  <a:schemeClr val="tx1"/>
                </a:solidFill>
                <a:latin typeface="微軟正黑體" panose="020B0604030504040204" pitchFamily="34" charset="-120"/>
                <a:ea typeface="微軟正黑體" panose="020B0604030504040204" pitchFamily="34" charset="-120"/>
              </a:rPr>
              <a:t>可致力於減少歇斯底里的防衛，增加自我覺察，並軟化嚴厲的超我</a:t>
            </a:r>
            <a:r>
              <a:rPr lang="en-US" altLang="zh-TW" b="1" dirty="0" smtClean="0">
                <a:solidFill>
                  <a:schemeClr val="tx1"/>
                </a:solidFill>
                <a:latin typeface="微軟正黑體" panose="020B0604030504040204" pitchFamily="34" charset="-120"/>
                <a:ea typeface="微軟正黑體" panose="020B0604030504040204" pitchFamily="34" charset="-120"/>
              </a:rPr>
              <a:t>(</a:t>
            </a:r>
            <a:r>
              <a:rPr lang="zh-TW" altLang="en-US" sz="3000" b="1" dirty="0" smtClean="0">
                <a:solidFill>
                  <a:srgbClr val="0000FF"/>
                </a:solidFill>
                <a:latin typeface="微軟正黑體" panose="020B0604030504040204" pitchFamily="34" charset="-120"/>
                <a:ea typeface="微軟正黑體" panose="020B0604030504040204" pitchFamily="34" charset="-120"/>
              </a:rPr>
              <a:t>參考：</a:t>
            </a:r>
            <a:r>
              <a:rPr lang="zh-TW" altLang="en-US" sz="3000" b="1" dirty="0" smtClean="0">
                <a:solidFill>
                  <a:srgbClr val="0000FF"/>
                </a:solidFill>
                <a:latin typeface="Calibri" pitchFamily="34" charset="0"/>
                <a:ea typeface="微軟正黑體" panose="020B0604030504040204" pitchFamily="34" charset="-120"/>
                <a:cs typeface="Calibri" pitchFamily="34" charset="0"/>
                <a:sym typeface="Wingdings 2"/>
              </a:rPr>
              <a:t></a:t>
            </a:r>
            <a:r>
              <a:rPr lang="en-US" altLang="zh-TW" sz="3000" b="1" dirty="0" smtClean="0">
                <a:solidFill>
                  <a:srgbClr val="0000FF"/>
                </a:solidFill>
                <a:latin typeface="Calibri" pitchFamily="34" charset="0"/>
                <a:ea typeface="微軟正黑體" panose="020B0604030504040204" pitchFamily="34" charset="-120"/>
                <a:cs typeface="Calibri" pitchFamily="34" charset="0"/>
              </a:rPr>
              <a:t>Fairbairn</a:t>
            </a:r>
            <a:r>
              <a:rPr lang="zh-TW" altLang="en-US" sz="3000" b="1" dirty="0" smtClean="0">
                <a:solidFill>
                  <a:srgbClr val="0000FF"/>
                </a:solidFill>
                <a:latin typeface="Calibri" pitchFamily="34" charset="0"/>
                <a:ea typeface="微軟正黑體" panose="020B0604030504040204" pitchFamily="34" charset="-120"/>
                <a:cs typeface="Calibri" pitchFamily="34" charset="0"/>
              </a:rPr>
              <a:t>觀點：</a:t>
            </a:r>
            <a:r>
              <a:rPr lang="en-US" altLang="zh-TW" sz="3000" b="1" dirty="0" smtClean="0">
                <a:solidFill>
                  <a:srgbClr val="0000FF"/>
                </a:solidFill>
                <a:latin typeface="Calibri" pitchFamily="34" charset="0"/>
                <a:ea typeface="微軟正黑體" panose="020B0604030504040204" pitchFamily="34" charset="-120"/>
                <a:cs typeface="Calibri" pitchFamily="34" charset="0"/>
              </a:rPr>
              <a:t>rejecting</a:t>
            </a:r>
            <a:r>
              <a:rPr lang="zh-TW" altLang="en-US" sz="3000" b="1" dirty="0" smtClean="0">
                <a:solidFill>
                  <a:srgbClr val="0000FF"/>
                </a:solidFill>
                <a:latin typeface="Calibri" pitchFamily="34" charset="0"/>
                <a:ea typeface="微軟正黑體" panose="020B0604030504040204" pitchFamily="34" charset="-120"/>
                <a:cs typeface="Calibri" pitchFamily="34" charset="0"/>
              </a:rPr>
              <a:t> </a:t>
            </a:r>
            <a:r>
              <a:rPr lang="en-US" altLang="zh-TW" sz="3000" b="1" dirty="0" smtClean="0">
                <a:solidFill>
                  <a:srgbClr val="0000FF"/>
                </a:solidFill>
                <a:latin typeface="Calibri" pitchFamily="34" charset="0"/>
                <a:ea typeface="微軟正黑體" panose="020B0604030504040204" pitchFamily="34" charset="-120"/>
                <a:cs typeface="Calibri" pitchFamily="34" charset="0"/>
              </a:rPr>
              <a:t>object – </a:t>
            </a:r>
            <a:r>
              <a:rPr lang="en-US" altLang="zh-TW" sz="3000" b="1" dirty="0" err="1" smtClean="0">
                <a:solidFill>
                  <a:srgbClr val="0000FF"/>
                </a:solidFill>
                <a:latin typeface="Calibri" pitchFamily="34" charset="0"/>
                <a:ea typeface="微軟正黑體" panose="020B0604030504040204" pitchFamily="34" charset="-120"/>
                <a:cs typeface="Calibri" pitchFamily="34" charset="0"/>
              </a:rPr>
              <a:t>antilibidinal</a:t>
            </a:r>
            <a:r>
              <a:rPr lang="zh-TW" altLang="en-US" sz="3000" b="1" dirty="0" smtClean="0">
                <a:solidFill>
                  <a:srgbClr val="0000FF"/>
                </a:solidFill>
                <a:latin typeface="Calibri" pitchFamily="34" charset="0"/>
                <a:ea typeface="微軟正黑體" panose="020B0604030504040204" pitchFamily="34" charset="-120"/>
                <a:cs typeface="Calibri" pitchFamily="34" charset="0"/>
              </a:rPr>
              <a:t> </a:t>
            </a:r>
            <a:r>
              <a:rPr lang="en-US" altLang="zh-TW" sz="3000" b="1" dirty="0" smtClean="0">
                <a:solidFill>
                  <a:srgbClr val="0000FF"/>
                </a:solidFill>
                <a:latin typeface="Calibri" pitchFamily="34" charset="0"/>
                <a:ea typeface="微軟正黑體" panose="020B0604030504040204" pitchFamily="34" charset="-120"/>
                <a:cs typeface="Calibri" pitchFamily="34" charset="0"/>
              </a:rPr>
              <a:t>ego; </a:t>
            </a:r>
            <a:r>
              <a:rPr lang="en-US" altLang="zh-TW" sz="3000" b="1" dirty="0" smtClean="0">
                <a:solidFill>
                  <a:srgbClr val="0000FF"/>
                </a:solidFill>
                <a:latin typeface="Calibri" pitchFamily="34" charset="0"/>
                <a:ea typeface="微軟正黑體" panose="020B0604030504040204" pitchFamily="34" charset="-120"/>
                <a:cs typeface="Calibri" pitchFamily="34" charset="0"/>
                <a:sym typeface="Wingdings 2"/>
              </a:rPr>
              <a:t>TA: </a:t>
            </a:r>
            <a:r>
              <a:rPr lang="en-US" altLang="zh-TW" sz="3000" b="1" dirty="0" smtClean="0">
                <a:solidFill>
                  <a:srgbClr val="0000FF"/>
                </a:solidFill>
                <a:latin typeface="Calibri" pitchFamily="34" charset="0"/>
                <a:ea typeface="微軟正黑體" panose="020B0604030504040204" pitchFamily="34" charset="-120"/>
                <a:cs typeface="Calibri" pitchFamily="34" charset="0"/>
              </a:rPr>
              <a:t>NP</a:t>
            </a:r>
            <a:r>
              <a:rPr lang="zh-TW" altLang="en-US" sz="3000" b="1" dirty="0" smtClean="0">
                <a:solidFill>
                  <a:srgbClr val="0000FF"/>
                </a:solidFill>
                <a:latin typeface="Calibri" pitchFamily="34" charset="0"/>
                <a:ea typeface="微軟正黑體" panose="020B0604030504040204" pitchFamily="34" charset="-120"/>
                <a:cs typeface="Calibri" pitchFamily="34" charset="0"/>
              </a:rPr>
              <a:t>與</a:t>
            </a:r>
            <a:r>
              <a:rPr lang="en-US" altLang="zh-TW" sz="3000" b="1" dirty="0" smtClean="0">
                <a:solidFill>
                  <a:srgbClr val="0000FF"/>
                </a:solidFill>
                <a:latin typeface="Calibri" pitchFamily="34" charset="0"/>
                <a:ea typeface="微軟正黑體" panose="020B0604030504040204" pitchFamily="34" charset="-120"/>
                <a:cs typeface="Calibri" pitchFamily="34" charset="0"/>
              </a:rPr>
              <a:t>CP</a:t>
            </a:r>
            <a:r>
              <a:rPr lang="zh-TW" altLang="en-US" sz="3000" b="1" dirty="0" smtClean="0">
                <a:solidFill>
                  <a:srgbClr val="0000FF"/>
                </a:solidFill>
                <a:latin typeface="微軟正黑體" panose="020B0604030504040204" pitchFamily="34" charset="-120"/>
                <a:ea typeface="微軟正黑體" panose="020B0604030504040204" pitchFamily="34" charset="-120"/>
              </a:rPr>
              <a:t>平衡對話</a:t>
            </a:r>
            <a:r>
              <a:rPr lang="zh-TW" altLang="en-US" b="1" dirty="0" smtClean="0">
                <a:solidFill>
                  <a:schemeClr val="tx1"/>
                </a:solidFill>
                <a:latin typeface="微軟正黑體" panose="020B0604030504040204" pitchFamily="34" charset="-120"/>
                <a:ea typeface="微軟正黑體" panose="020B0604030504040204" pitchFamily="34" charset="-120"/>
              </a:rPr>
              <a:t>），</a:t>
            </a:r>
            <a:r>
              <a:rPr lang="zh-TW" altLang="en-US" b="1" dirty="0" smtClean="0">
                <a:solidFill>
                  <a:srgbClr val="C00000"/>
                </a:solidFill>
                <a:latin typeface="微軟正黑體" panose="020B0604030504040204" pitchFamily="34" charset="-120"/>
                <a:ea typeface="微軟正黑體" panose="020B0604030504040204" pitchFamily="34" charset="-120"/>
              </a:rPr>
              <a:t>促進案主以下的覺察：</a:t>
            </a:r>
          </a:p>
          <a:p>
            <a:pPr marL="0" indent="0" eaLnBrk="1" hangingPunct="1">
              <a:lnSpc>
                <a:spcPts val="3200"/>
              </a:lnSpc>
              <a:buNone/>
            </a:pPr>
            <a:r>
              <a:rPr lang="zh-TW" altLang="en-US" b="1" dirty="0" smtClean="0">
                <a:solidFill>
                  <a:srgbClr val="008080"/>
                </a:solidFill>
                <a:latin typeface="微軟正黑體" panose="020B0604030504040204" pitchFamily="34" charset="-120"/>
                <a:ea typeface="微軟正黑體" panose="020B0604030504040204" pitchFamily="34" charset="-120"/>
              </a:rPr>
              <a:t>       </a:t>
            </a:r>
            <a:r>
              <a:rPr lang="en-US" altLang="zh-TW" sz="3000" b="1" dirty="0" smtClean="0">
                <a:solidFill>
                  <a:srgbClr val="0000FF"/>
                </a:solidFill>
                <a:latin typeface="微軟正黑體" panose="020B0604030504040204" pitchFamily="34" charset="-120"/>
                <a:ea typeface="微軟正黑體" panose="020B0604030504040204" pitchFamily="34" charset="-120"/>
              </a:rPr>
              <a:t>1.</a:t>
            </a:r>
            <a:r>
              <a:rPr lang="zh-TW" altLang="en-US" sz="3000" b="1" dirty="0" smtClean="0">
                <a:solidFill>
                  <a:srgbClr val="0000FF"/>
                </a:solidFill>
                <a:latin typeface="微軟正黑體" panose="020B0604030504040204" pitchFamily="34" charset="-120"/>
                <a:ea typeface="微軟正黑體" panose="020B0604030504040204" pitchFamily="34" charset="-120"/>
              </a:rPr>
              <a:t>運用認知模糊 （獨斷  主觀  逃避  偏激）</a:t>
            </a:r>
            <a:endParaRPr lang="en-US" altLang="zh-TW" sz="3000"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ts val="3200"/>
              </a:lnSpc>
              <a:buFont typeface="Wingdings" pitchFamily="2" charset="2"/>
              <a:buNone/>
            </a:pPr>
            <a:r>
              <a:rPr lang="en-US" altLang="zh-TW" sz="3000" b="1" dirty="0" smtClean="0">
                <a:solidFill>
                  <a:srgbClr val="0000FF"/>
                </a:solidFill>
                <a:latin typeface="微軟正黑體" panose="020B0604030504040204" pitchFamily="34" charset="-120"/>
                <a:ea typeface="微軟正黑體" panose="020B0604030504040204" pitchFamily="34" charset="-120"/>
              </a:rPr>
              <a:t>       2</a:t>
            </a:r>
            <a:r>
              <a:rPr lang="en-US" altLang="zh-TW" sz="3000" b="1" dirty="0">
                <a:solidFill>
                  <a:srgbClr val="0000FF"/>
                </a:solidFill>
                <a:latin typeface="微軟正黑體" panose="020B0604030504040204" pitchFamily="34" charset="-120"/>
                <a:ea typeface="微軟正黑體" panose="020B0604030504040204" pitchFamily="34" charset="-120"/>
              </a:rPr>
              <a:t>.</a:t>
            </a:r>
            <a:r>
              <a:rPr lang="zh-TW" altLang="en-US" sz="3000" b="1" dirty="0">
                <a:solidFill>
                  <a:srgbClr val="0000FF"/>
                </a:solidFill>
                <a:latin typeface="微軟正黑體" panose="020B0604030504040204" pitchFamily="34" charset="-120"/>
                <a:ea typeface="微軟正黑體" panose="020B0604030504040204" pitchFamily="34" charset="-120"/>
              </a:rPr>
              <a:t>使用性挑撥去獲取權力，得到生理、</a:t>
            </a:r>
            <a:r>
              <a:rPr lang="zh-TW" altLang="en-US" sz="3000" b="1" dirty="0" smtClean="0">
                <a:solidFill>
                  <a:srgbClr val="0000FF"/>
                </a:solidFill>
                <a:latin typeface="微軟正黑體" panose="020B0604030504040204" pitchFamily="34" charset="-120"/>
                <a:ea typeface="微軟正黑體" panose="020B0604030504040204" pitchFamily="34" charset="-120"/>
              </a:rPr>
              <a:t>情感</a:t>
            </a:r>
            <a:endParaRPr lang="en-US" altLang="zh-TW" sz="3000"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ts val="3200"/>
              </a:lnSpc>
              <a:buFont typeface="Wingdings" pitchFamily="2" charset="2"/>
              <a:buNone/>
            </a:pPr>
            <a:r>
              <a:rPr lang="en-US" altLang="zh-TW" sz="3000" b="1" dirty="0">
                <a:solidFill>
                  <a:srgbClr val="0000FF"/>
                </a:solidFill>
                <a:latin typeface="微軟正黑體" panose="020B0604030504040204" pitchFamily="34" charset="-120"/>
                <a:ea typeface="微軟正黑體" panose="020B0604030504040204" pitchFamily="34" charset="-120"/>
              </a:rPr>
              <a:t> </a:t>
            </a:r>
            <a:r>
              <a:rPr lang="en-US" altLang="zh-TW" sz="3000" b="1" dirty="0" smtClean="0">
                <a:solidFill>
                  <a:srgbClr val="0000FF"/>
                </a:solidFill>
                <a:latin typeface="微軟正黑體" panose="020B0604030504040204" pitchFamily="34" charset="-120"/>
                <a:ea typeface="微軟正黑體" panose="020B0604030504040204" pitchFamily="34" charset="-120"/>
              </a:rPr>
              <a:t>         </a:t>
            </a:r>
            <a:r>
              <a:rPr lang="zh-TW" altLang="en-US" sz="3000" b="1" dirty="0" smtClean="0">
                <a:solidFill>
                  <a:srgbClr val="0000FF"/>
                </a:solidFill>
                <a:latin typeface="微軟正黑體" panose="020B0604030504040204" pitchFamily="34" charset="-120"/>
                <a:ea typeface="微軟正黑體" panose="020B0604030504040204" pitchFamily="34" charset="-120"/>
              </a:rPr>
              <a:t>和需要</a:t>
            </a:r>
            <a:r>
              <a:rPr lang="zh-TW" altLang="en-US" sz="3000" b="1" dirty="0">
                <a:solidFill>
                  <a:srgbClr val="0000FF"/>
                </a:solidFill>
                <a:latin typeface="微軟正黑體" panose="020B0604030504040204" pitchFamily="34" charset="-120"/>
                <a:ea typeface="微軟正黑體" panose="020B0604030504040204" pitchFamily="34" charset="-120"/>
              </a:rPr>
              <a:t>的渴望</a:t>
            </a:r>
          </a:p>
          <a:p>
            <a:pPr marL="609600" indent="-609600" eaLnBrk="1" hangingPunct="1">
              <a:lnSpc>
                <a:spcPts val="3200"/>
              </a:lnSpc>
              <a:buFont typeface="Wingdings" pitchFamily="2" charset="2"/>
              <a:buNone/>
            </a:pPr>
            <a:r>
              <a:rPr lang="en-US" altLang="zh-TW" sz="3000" b="1" dirty="0" smtClean="0">
                <a:solidFill>
                  <a:srgbClr val="0000FF"/>
                </a:solidFill>
                <a:latin typeface="微軟正黑體" panose="020B0604030504040204" pitchFamily="34" charset="-120"/>
                <a:ea typeface="微軟正黑體" panose="020B0604030504040204" pitchFamily="34" charset="-120"/>
              </a:rPr>
              <a:t>       3</a:t>
            </a:r>
            <a:r>
              <a:rPr lang="en-US" altLang="zh-TW" sz="3000" b="1" dirty="0">
                <a:solidFill>
                  <a:srgbClr val="0000FF"/>
                </a:solidFill>
                <a:latin typeface="微軟正黑體" panose="020B0604030504040204" pitchFamily="34" charset="-120"/>
                <a:ea typeface="微軟正黑體" panose="020B0604030504040204" pitchFamily="34" charset="-120"/>
              </a:rPr>
              <a:t>.</a:t>
            </a:r>
            <a:r>
              <a:rPr lang="zh-TW" altLang="en-US" sz="3000" b="1" dirty="0">
                <a:solidFill>
                  <a:srgbClr val="0000FF"/>
                </a:solidFill>
                <a:latin typeface="微軟正黑體" panose="020B0604030504040204" pitchFamily="34" charset="-120"/>
                <a:ea typeface="微軟正黑體" panose="020B0604030504040204" pitchFamily="34" charset="-120"/>
              </a:rPr>
              <a:t>使用戲劇性的行為要求他人的注意</a:t>
            </a:r>
          </a:p>
          <a:p>
            <a:pPr marL="609600" indent="-609600" eaLnBrk="1" hangingPunct="1">
              <a:lnSpc>
                <a:spcPts val="3200"/>
              </a:lnSpc>
              <a:buFont typeface="Wingdings" pitchFamily="2" charset="2"/>
              <a:buNone/>
            </a:pPr>
            <a:r>
              <a:rPr lang="en-US" altLang="zh-TW" sz="3000" b="1" dirty="0" smtClean="0">
                <a:solidFill>
                  <a:srgbClr val="0000FF"/>
                </a:solidFill>
                <a:latin typeface="微軟正黑體" panose="020B0604030504040204" pitchFamily="34" charset="-120"/>
                <a:ea typeface="微軟正黑體" panose="020B0604030504040204" pitchFamily="34" charset="-120"/>
              </a:rPr>
              <a:t>       4</a:t>
            </a:r>
            <a:r>
              <a:rPr lang="en-US" altLang="zh-TW" sz="3000" b="1" dirty="0">
                <a:solidFill>
                  <a:srgbClr val="0000FF"/>
                </a:solidFill>
                <a:latin typeface="微軟正黑體" panose="020B0604030504040204" pitchFamily="34" charset="-120"/>
                <a:ea typeface="微軟正黑體" panose="020B0604030504040204" pitchFamily="34" charset="-120"/>
              </a:rPr>
              <a:t>.</a:t>
            </a:r>
            <a:r>
              <a:rPr lang="zh-TW" altLang="en-US" sz="3000" b="1" dirty="0">
                <a:solidFill>
                  <a:srgbClr val="0000FF"/>
                </a:solidFill>
                <a:latin typeface="微軟正黑體" panose="020B0604030504040204" pitchFamily="34" charset="-120"/>
                <a:ea typeface="微軟正黑體" panose="020B0604030504040204" pitchFamily="34" charset="-120"/>
              </a:rPr>
              <a:t>表現無助後所獲得次級酬賞</a:t>
            </a:r>
          </a:p>
          <a:p>
            <a:pPr marL="609600" indent="-609600" eaLnBrk="1" hangingPunct="1"/>
            <a:endParaRPr lang="zh-TW" altLang="en-US" dirty="0">
              <a:latin typeface="微軟正黑體" panose="020B0604030504040204" pitchFamily="34" charset="-120"/>
              <a:ea typeface="微軟正黑體" panose="020B0604030504040204" pitchFamily="34" charset="-120"/>
            </a:endParaRPr>
          </a:p>
          <a:p>
            <a:pPr marL="609600" indent="-609600" eaLnBrk="1" hangingPunct="1">
              <a:buFont typeface="Wingdings" pitchFamily="2" charset="2"/>
              <a:buAutoNum type="arabicPeriod"/>
            </a:pPr>
            <a:endParaRPr lang="zh-TW" altLang="en-US" b="1" dirty="0" smtClean="0">
              <a:solidFill>
                <a:srgbClr val="008080"/>
              </a:solidFill>
              <a:latin typeface="標楷體" pitchFamily="65" charset="-120"/>
              <a:ea typeface="標楷體" pitchFamily="65" charset="-12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2" name="標題 1"/>
          <p:cNvSpPr>
            <a:spLocks noGrp="1"/>
          </p:cNvSpPr>
          <p:nvPr>
            <p:ph type="title"/>
          </p:nvPr>
        </p:nvSpPr>
        <p:spPr>
          <a:xfrm>
            <a:off x="1066800" y="260648"/>
            <a:ext cx="7162800" cy="515144"/>
          </a:xfrm>
        </p:spPr>
        <p:txBody>
          <a:bodyPr/>
          <a:lstStyle/>
          <a:p>
            <a:r>
              <a:rPr lang="en-US" altLang="zh-TW" sz="4000" b="1" dirty="0" smtClean="0">
                <a:solidFill>
                  <a:srgbClr val="FF0000"/>
                </a:solidFill>
                <a:latin typeface="微軟正黑體" panose="020B0604030504040204" pitchFamily="34" charset="-120"/>
                <a:ea typeface="微軟正黑體" panose="020B0604030504040204" pitchFamily="34" charset="-120"/>
              </a:rPr>
              <a:t/>
            </a:r>
            <a:br>
              <a:rPr lang="en-US" altLang="zh-TW" sz="4000" b="1" dirty="0" smtClean="0">
                <a:solidFill>
                  <a:srgbClr val="FF0000"/>
                </a:solidFill>
                <a:latin typeface="微軟正黑體" panose="020B0604030504040204" pitchFamily="34" charset="-120"/>
                <a:ea typeface="微軟正黑體" panose="020B0604030504040204" pitchFamily="34" charset="-120"/>
              </a:rPr>
            </a:br>
            <a:r>
              <a:rPr lang="en-US" altLang="zh-TW" sz="4000" b="1" dirty="0" smtClean="0">
                <a:solidFill>
                  <a:srgbClr val="FF0000"/>
                </a:solidFill>
                <a:latin typeface="微軟正黑體" panose="020B0604030504040204" pitchFamily="34" charset="-120"/>
                <a:ea typeface="微軟正黑體" panose="020B0604030504040204" pitchFamily="34" charset="-120"/>
              </a:rPr>
              <a:t>BPD</a:t>
            </a:r>
            <a:r>
              <a:rPr lang="zh-TW" altLang="en-US" sz="4000" b="1" dirty="0" smtClean="0">
                <a:solidFill>
                  <a:srgbClr val="FF0000"/>
                </a:solidFill>
                <a:latin typeface="微軟正黑體" panose="020B0604030504040204" pitchFamily="34" charset="-120"/>
                <a:ea typeface="微軟正黑體" panose="020B0604030504040204" pitchFamily="34" charset="-120"/>
              </a:rPr>
              <a:t>治療的人際目標</a:t>
            </a:r>
            <a:r>
              <a:rPr lang="zh-TW" altLang="en-US" sz="4000" b="1" dirty="0">
                <a:solidFill>
                  <a:srgbClr val="FF0000"/>
                </a:solidFill>
                <a:latin typeface="微軟正黑體" panose="020B0604030504040204" pitchFamily="34" charset="-120"/>
                <a:ea typeface="微軟正黑體" panose="020B0604030504040204" pitchFamily="34" charset="-120"/>
              </a:rPr>
              <a:t/>
            </a:r>
            <a:br>
              <a:rPr lang="zh-TW" altLang="en-US" sz="4000" b="1" dirty="0">
                <a:solidFill>
                  <a:srgbClr val="FF0000"/>
                </a:solidFill>
                <a:latin typeface="微軟正黑體" panose="020B0604030504040204" pitchFamily="34" charset="-120"/>
                <a:ea typeface="微軟正黑體" panose="020B0604030504040204" pitchFamily="34" charset="-120"/>
              </a:rPr>
            </a:br>
            <a:endParaRPr lang="zh-TW" altLang="en-US" sz="4000" dirty="0"/>
          </a:p>
        </p:txBody>
      </p:sp>
      <p:sp>
        <p:nvSpPr>
          <p:cNvPr id="1048723" name="內容版面配置區 2"/>
          <p:cNvSpPr>
            <a:spLocks noGrp="1"/>
          </p:cNvSpPr>
          <p:nvPr>
            <p:ph idx="1"/>
          </p:nvPr>
        </p:nvSpPr>
        <p:spPr>
          <a:xfrm>
            <a:off x="179512" y="1124744"/>
            <a:ext cx="8784976" cy="4895056"/>
          </a:xfrm>
        </p:spPr>
        <p:txBody>
          <a:bodyPr/>
          <a:lstStyle/>
          <a:p>
            <a:r>
              <a:rPr lang="zh-TW" altLang="en-US" sz="3600" b="1" dirty="0" smtClean="0">
                <a:solidFill>
                  <a:srgbClr val="0000FF"/>
                </a:solidFill>
                <a:latin typeface="微軟正黑體" panose="020B0604030504040204" pitchFamily="34" charset="-120"/>
                <a:ea typeface="微軟正黑體" panose="020B0604030504040204" pitchFamily="34" charset="-120"/>
              </a:rPr>
              <a:t>建立工作同盟</a:t>
            </a:r>
            <a:endParaRPr lang="en-US" altLang="zh-TW" sz="3600" b="1" dirty="0" smtClean="0">
              <a:solidFill>
                <a:srgbClr val="0000FF"/>
              </a:solidFill>
              <a:latin typeface="微軟正黑體" panose="020B0604030504040204" pitchFamily="34" charset="-120"/>
              <a:ea typeface="微軟正黑體" panose="020B0604030504040204" pitchFamily="34" charset="-120"/>
            </a:endParaRPr>
          </a:p>
          <a:p>
            <a:r>
              <a:rPr lang="zh-TW" altLang="en-US" sz="3600" b="1" dirty="0" smtClean="0">
                <a:solidFill>
                  <a:srgbClr val="0000FF"/>
                </a:solidFill>
                <a:latin typeface="微軟正黑體" panose="020B0604030504040204" pitchFamily="34" charset="-120"/>
                <a:ea typeface="微軟正黑體" panose="020B0604030504040204" pitchFamily="34" charset="-120"/>
              </a:rPr>
              <a:t>支持分離</a:t>
            </a:r>
            <a:endParaRPr lang="en-US" altLang="zh-TW" sz="3600" b="1" dirty="0" smtClean="0">
              <a:solidFill>
                <a:srgbClr val="0000FF"/>
              </a:solidFill>
              <a:latin typeface="微軟正黑體" panose="020B0604030504040204" pitchFamily="34" charset="-120"/>
              <a:ea typeface="微軟正黑體" panose="020B0604030504040204" pitchFamily="34" charset="-120"/>
            </a:endParaRPr>
          </a:p>
          <a:p>
            <a:r>
              <a:rPr lang="zh-TW" altLang="en-US" sz="3600" b="1" dirty="0" smtClean="0">
                <a:solidFill>
                  <a:srgbClr val="0000FF"/>
                </a:solidFill>
                <a:latin typeface="微軟正黑體" panose="020B0604030504040204" pitchFamily="34" charset="-120"/>
                <a:ea typeface="微軟正黑體" panose="020B0604030504040204" pitchFamily="34" charset="-120"/>
              </a:rPr>
              <a:t>促進個體化</a:t>
            </a:r>
            <a:endParaRPr lang="en-US" altLang="zh-TW" sz="3600" b="1" dirty="0" smtClean="0">
              <a:solidFill>
                <a:srgbClr val="0000FF"/>
              </a:solidFill>
              <a:latin typeface="微軟正黑體" panose="020B0604030504040204" pitchFamily="34" charset="-120"/>
              <a:ea typeface="微軟正黑體" panose="020B0604030504040204" pitchFamily="34" charset="-120"/>
            </a:endParaRPr>
          </a:p>
          <a:p>
            <a:pPr marL="0" indent="0">
              <a:buNone/>
            </a:pPr>
            <a:endParaRPr lang="zh-TW"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4" name="Rectangle 2"/>
          <p:cNvSpPr>
            <a:spLocks noGrp="1" noChangeArrowheads="1"/>
          </p:cNvSpPr>
          <p:nvPr>
            <p:ph type="title"/>
          </p:nvPr>
        </p:nvSpPr>
        <p:spPr>
          <a:xfrm>
            <a:off x="1043608" y="404664"/>
            <a:ext cx="7162800" cy="803176"/>
          </a:xfrm>
        </p:spPr>
        <p:txBody>
          <a:bodyPr/>
          <a:lstStyle/>
          <a:p>
            <a:pPr eaLnBrk="1" hangingPunct="1"/>
            <a:r>
              <a:rPr lang="zh-TW" altLang="en-US" sz="4000" b="1" dirty="0" smtClean="0">
                <a:solidFill>
                  <a:srgbClr val="FF0000"/>
                </a:solidFill>
                <a:latin typeface="微軟正黑體" panose="020B0604030504040204" pitchFamily="34" charset="-120"/>
                <a:ea typeface="微軟正黑體" panose="020B0604030504040204" pitchFamily="34" charset="-120"/>
              </a:rPr>
              <a:t>支持分離</a:t>
            </a:r>
          </a:p>
        </p:txBody>
      </p:sp>
      <p:sp>
        <p:nvSpPr>
          <p:cNvPr id="1048725" name="Rectangle 3"/>
          <p:cNvSpPr>
            <a:spLocks noGrp="1" noChangeArrowheads="1"/>
          </p:cNvSpPr>
          <p:nvPr>
            <p:ph type="body" idx="1"/>
          </p:nvPr>
        </p:nvSpPr>
        <p:spPr>
          <a:xfrm>
            <a:off x="179512" y="1268760"/>
            <a:ext cx="8964488" cy="5283125"/>
          </a:xfrm>
        </p:spPr>
        <p:txBody>
          <a:bodyPr/>
          <a:lstStyle/>
          <a:p>
            <a:pPr eaLnBrk="1" hangingPunct="1"/>
            <a:r>
              <a:rPr lang="zh-TW" altLang="en-US" b="1" dirty="0" smtClean="0">
                <a:solidFill>
                  <a:schemeClr val="tx1"/>
                </a:solidFill>
                <a:latin typeface="微軟正黑體" panose="020B0604030504040204" pitchFamily="34" charset="-120"/>
                <a:ea typeface="微軟正黑體" panose="020B0604030504040204" pitchFamily="34" charset="-120"/>
              </a:rPr>
              <a:t>最重要的支持是治療者在案主分離、探索的過程中能</a:t>
            </a:r>
            <a:r>
              <a:rPr lang="zh-TW" altLang="en-US" b="1" dirty="0" smtClean="0">
                <a:solidFill>
                  <a:srgbClr val="0000FF"/>
                </a:solidFill>
                <a:latin typeface="微軟正黑體" panose="020B0604030504040204" pitchFamily="34" charset="-120"/>
                <a:ea typeface="微軟正黑體" panose="020B0604030504040204" pitchFamily="34" charset="-120"/>
              </a:rPr>
              <a:t>成為案主向外探索的安全堡壘</a:t>
            </a:r>
            <a:r>
              <a:rPr lang="zh-TW" altLang="en-US" b="1" dirty="0" smtClean="0">
                <a:solidFill>
                  <a:schemeClr val="tx1"/>
                </a:solidFill>
                <a:latin typeface="微軟正黑體" panose="020B0604030504040204" pitchFamily="34" charset="-120"/>
                <a:ea typeface="微軟正黑體" panose="020B0604030504040204" pitchFamily="34" charset="-120"/>
              </a:rPr>
              <a:t>，讓案主了解他有能力適度地去探險或做些什麼，在案主經驗到分離焦慮時，</a:t>
            </a:r>
            <a:r>
              <a:rPr lang="zh-TW" altLang="en-US" b="1" dirty="0" smtClean="0">
                <a:solidFill>
                  <a:srgbClr val="0000FF"/>
                </a:solidFill>
                <a:latin typeface="微軟正黑體" panose="020B0604030504040204" pitchFamily="34" charset="-120"/>
                <a:ea typeface="微軟正黑體" panose="020B0604030504040204" pitchFamily="34" charset="-120"/>
              </a:rPr>
              <a:t>提供情緒的安全感</a:t>
            </a:r>
            <a:r>
              <a:rPr lang="zh-TW" altLang="en-US" b="1" dirty="0" smtClean="0">
                <a:solidFill>
                  <a:schemeClr val="tx1"/>
                </a:solidFill>
                <a:latin typeface="微軟正黑體" panose="020B0604030504040204" pitchFamily="34" charset="-120"/>
                <a:ea typeface="微軟正黑體" panose="020B0604030504040204" pitchFamily="34" charset="-120"/>
              </a:rPr>
              <a:t>，並</a:t>
            </a:r>
            <a:r>
              <a:rPr lang="zh-TW" altLang="en-US" b="1" dirty="0" smtClean="0">
                <a:solidFill>
                  <a:srgbClr val="0000FF"/>
                </a:solidFill>
                <a:latin typeface="微軟正黑體" panose="020B0604030504040204" pitchFamily="34" charset="-120"/>
                <a:ea typeface="微軟正黑體" panose="020B0604030504040204" pitchFamily="34" charset="-120"/>
              </a:rPr>
              <a:t>鼓勵其自主行動</a:t>
            </a:r>
            <a:r>
              <a:rPr lang="zh-TW" altLang="en-US" b="1" dirty="0" smtClean="0">
                <a:solidFill>
                  <a:schemeClr val="tx1"/>
                </a:solidFill>
                <a:latin typeface="微軟正黑體" panose="020B0604030504040204" pitchFamily="34" charset="-120"/>
                <a:ea typeface="微軟正黑體" panose="020B0604030504040204" pitchFamily="34" charset="-120"/>
              </a:rPr>
              <a:t>。</a:t>
            </a:r>
            <a:r>
              <a:rPr lang="zh-TW" altLang="en-US" b="1" dirty="0" smtClean="0">
                <a:solidFill>
                  <a:srgbClr val="C00000"/>
                </a:solidFill>
                <a:latin typeface="微軟正黑體" panose="020B0604030504040204" pitchFamily="34" charset="-120"/>
                <a:ea typeface="微軟正黑體" panose="020B0604030504040204" pitchFamily="34" charset="-120"/>
              </a:rPr>
              <a:t>（</a:t>
            </a:r>
            <a:r>
              <a:rPr lang="en-US" altLang="zh-TW" b="1" dirty="0" smtClean="0">
                <a:solidFill>
                  <a:srgbClr val="C00000"/>
                </a:solidFill>
                <a:latin typeface="微軟正黑體" panose="020B0604030504040204" pitchFamily="34" charset="-120"/>
                <a:ea typeface="微軟正黑體" panose="020B0604030504040204" pitchFamily="34" charset="-120"/>
              </a:rPr>
              <a:t>Mahler</a:t>
            </a:r>
            <a:r>
              <a:rPr lang="zh-TW" altLang="en-US" b="1" dirty="0" smtClean="0">
                <a:solidFill>
                  <a:srgbClr val="C00000"/>
                </a:solidFill>
                <a:latin typeface="微軟正黑體" panose="020B0604030504040204" pitchFamily="34" charset="-120"/>
                <a:ea typeface="微軟正黑體" panose="020B0604030504040204" pitchFamily="34" charset="-120"/>
              </a:rPr>
              <a:t>觀點：分離</a:t>
            </a:r>
            <a:r>
              <a:rPr lang="en-US" altLang="zh-TW" b="1" dirty="0" smtClean="0">
                <a:solidFill>
                  <a:srgbClr val="C00000"/>
                </a:solidFill>
                <a:latin typeface="微軟正黑體" panose="020B0604030504040204" pitchFamily="34" charset="-120"/>
                <a:ea typeface="微軟正黑體" panose="020B0604030504040204" pitchFamily="34" charset="-120"/>
              </a:rPr>
              <a:t>-</a:t>
            </a:r>
            <a:r>
              <a:rPr lang="zh-TW" altLang="en-US" b="1" dirty="0" smtClean="0">
                <a:solidFill>
                  <a:srgbClr val="C00000"/>
                </a:solidFill>
                <a:latin typeface="微軟正黑體" panose="020B0604030504040204" pitchFamily="34" charset="-120"/>
                <a:ea typeface="微軟正黑體" panose="020B0604030504040204" pitchFamily="34" charset="-120"/>
              </a:rPr>
              <a:t>個體化的次階段</a:t>
            </a:r>
            <a:r>
              <a:rPr lang="en-US" altLang="zh-TW" b="1" dirty="0" smtClean="0">
                <a:solidFill>
                  <a:srgbClr val="C00000"/>
                </a:solidFill>
                <a:latin typeface="微軟正黑體" panose="020B0604030504040204" pitchFamily="34" charset="-120"/>
                <a:ea typeface="微軟正黑體" panose="020B0604030504040204" pitchFamily="34" charset="-120"/>
              </a:rPr>
              <a:t>-</a:t>
            </a:r>
            <a:r>
              <a:rPr lang="zh-TW" altLang="en-US" b="1" dirty="0" smtClean="0">
                <a:solidFill>
                  <a:srgbClr val="C00000"/>
                </a:solidFill>
                <a:latin typeface="微軟正黑體" panose="020B0604030504040204" pitchFamily="34" charset="-120"/>
                <a:ea typeface="微軟正黑體" panose="020B0604030504040204" pitchFamily="34" charset="-120"/>
              </a:rPr>
              <a:t>童年回復</a:t>
            </a:r>
            <a:r>
              <a:rPr lang="zh-TW" altLang="en-US" b="1" dirty="0">
                <a:solidFill>
                  <a:srgbClr val="C00000"/>
                </a:solidFill>
                <a:latin typeface="微軟正黑體" panose="020B0604030504040204" pitchFamily="34" charset="-120"/>
                <a:ea typeface="微軟正黑體" panose="020B0604030504040204" pitchFamily="34" charset="-120"/>
              </a:rPr>
              <a:t>期創傷</a:t>
            </a:r>
            <a:r>
              <a:rPr lang="zh-TW" altLang="en-US" b="1" dirty="0" smtClean="0">
                <a:solidFill>
                  <a:srgbClr val="C00000"/>
                </a:solidFill>
                <a:latin typeface="微軟正黑體" panose="020B0604030504040204" pitchFamily="34" charset="-120"/>
                <a:ea typeface="微軟正黑體" panose="020B0604030504040204" pitchFamily="34" charset="-120"/>
              </a:rPr>
              <a:t>經驗的修復</a:t>
            </a:r>
            <a:r>
              <a:rPr lang="zh-TW" altLang="en-US" b="1" dirty="0">
                <a:solidFill>
                  <a:srgbClr val="C00000"/>
                </a:solidFill>
                <a:latin typeface="微軟正黑體" panose="020B0604030504040204" pitchFamily="34" charset="-120"/>
                <a:ea typeface="微軟正黑體" panose="020B0604030504040204" pitchFamily="34" charset="-120"/>
              </a:rPr>
              <a:t>）</a:t>
            </a:r>
            <a:endParaRPr lang="zh-TW" altLang="en-US" b="1" dirty="0" smtClean="0">
              <a:solidFill>
                <a:srgbClr val="C00000"/>
              </a:solidFill>
              <a:latin typeface="微軟正黑體" panose="020B0604030504040204" pitchFamily="34" charset="-120"/>
              <a:ea typeface="微軟正黑體" panose="020B0604030504040204" pitchFamily="34" charset="-120"/>
            </a:endParaRPr>
          </a:p>
          <a:p>
            <a:pPr lvl="1" eaLnBrk="1" hangingPunct="1"/>
            <a:r>
              <a:rPr lang="zh-TW" altLang="en-US" b="1" dirty="0" smtClean="0">
                <a:solidFill>
                  <a:srgbClr val="008000"/>
                </a:solidFill>
                <a:latin typeface="微軟正黑體" panose="020B0604030504040204" pitchFamily="34" charset="-120"/>
                <a:ea typeface="微軟正黑體" panose="020B0604030504040204" pitchFamily="34" charset="-120"/>
              </a:rPr>
              <a:t>  </a:t>
            </a:r>
            <a:r>
              <a:rPr lang="zh-TW" altLang="en-US" sz="3200" b="1" dirty="0" smtClean="0">
                <a:solidFill>
                  <a:srgbClr val="008000"/>
                </a:solidFill>
                <a:latin typeface="微軟正黑體" panose="020B0604030504040204" pitchFamily="34" charset="-120"/>
                <a:ea typeface="微軟正黑體" panose="020B0604030504040204" pitchFamily="34" charset="-120"/>
              </a:rPr>
              <a:t>主要目標是促使案主控制分離和失落感，以發展出客體恆常。</a:t>
            </a:r>
            <a:endParaRPr lang="zh-TW" altLang="en-US" sz="3200" b="1" dirty="0" smtClean="0">
              <a:solidFill>
                <a:srgbClr val="008000"/>
              </a:solidFill>
              <a:latin typeface="Calibri" pitchFamily="34" charset="0"/>
              <a:ea typeface="微軟正黑體" panose="020B0604030504040204" pitchFamily="34" charset="-120"/>
              <a:cs typeface="Calibri" pitchFamily="34" charset="0"/>
            </a:endParaRPr>
          </a:p>
        </p:txBody>
      </p:sp>
      <p:sp>
        <p:nvSpPr>
          <p:cNvPr id="1048726" name="文字方塊 1"/>
          <p:cNvSpPr txBox="1"/>
          <p:nvPr/>
        </p:nvSpPr>
        <p:spPr>
          <a:xfrm>
            <a:off x="179512" y="188640"/>
            <a:ext cx="3312368" cy="461665"/>
          </a:xfrm>
          <a:prstGeom prst="rect">
            <a:avLst/>
          </a:prstGeom>
          <a:noFill/>
        </p:spPr>
        <p:txBody>
          <a:bodyPr wrap="square" rtlCol="0">
            <a:spAutoFit/>
          </a:bodyPr>
          <a:lstStyle/>
          <a:p>
            <a:r>
              <a:rPr lang="en-US" altLang="zh-TW" b="1" dirty="0" smtClean="0">
                <a:solidFill>
                  <a:srgbClr val="FF0000"/>
                </a:solidFill>
                <a:latin typeface="微軟正黑體" panose="020B0604030504040204" pitchFamily="34" charset="-120"/>
                <a:ea typeface="微軟正黑體" panose="020B0604030504040204" pitchFamily="34" charset="-120"/>
              </a:rPr>
              <a:t>BPD</a:t>
            </a:r>
            <a:r>
              <a:rPr lang="zh-TW" altLang="en-US" b="1" dirty="0" smtClean="0">
                <a:solidFill>
                  <a:srgbClr val="FF0000"/>
                </a:solidFill>
                <a:latin typeface="微軟正黑體" panose="020B0604030504040204" pitchFamily="34" charset="-120"/>
                <a:ea typeface="微軟正黑體" panose="020B0604030504040204" pitchFamily="34" charset="-120"/>
              </a:rPr>
              <a:t>治療人際目標二：</a:t>
            </a:r>
            <a:endParaRPr lang="zh-TW" altLang="en-US" b="1" dirty="0">
              <a:solidFill>
                <a:srgbClr val="FF0000"/>
              </a:solidFill>
              <a:latin typeface="微軟正黑體" panose="020B0604030504040204" pitchFamily="34" charset="-120"/>
              <a:ea typeface="微軟正黑體" panose="020B0604030504040204" pitchFamily="34" charset="-12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7" name="Rectangle 2"/>
          <p:cNvSpPr>
            <a:spLocks noGrp="1" noChangeArrowheads="1"/>
          </p:cNvSpPr>
          <p:nvPr>
            <p:ph type="title"/>
          </p:nvPr>
        </p:nvSpPr>
        <p:spPr>
          <a:xfrm>
            <a:off x="897076" y="650305"/>
            <a:ext cx="7620000" cy="704850"/>
          </a:xfrm>
        </p:spPr>
        <p:txBody>
          <a:bodyPr/>
          <a:lstStyle/>
          <a:p>
            <a:pPr eaLnBrk="1" hangingPunct="1"/>
            <a:r>
              <a:rPr lang="zh-TW" altLang="en-US" sz="4000" b="1" dirty="0" smtClean="0">
                <a:solidFill>
                  <a:srgbClr val="FF0000"/>
                </a:solidFill>
                <a:latin typeface="微軟正黑體" panose="020B0604030504040204" pitchFamily="34" charset="-120"/>
                <a:ea typeface="微軟正黑體" panose="020B0604030504040204" pitchFamily="34" charset="-120"/>
              </a:rPr>
              <a:t>促進個體化</a:t>
            </a:r>
          </a:p>
        </p:txBody>
      </p:sp>
      <p:sp>
        <p:nvSpPr>
          <p:cNvPr id="1048728" name="Rectangle 3"/>
          <p:cNvSpPr>
            <a:spLocks noGrp="1" noChangeArrowheads="1"/>
          </p:cNvSpPr>
          <p:nvPr>
            <p:ph type="body" idx="1"/>
          </p:nvPr>
        </p:nvSpPr>
        <p:spPr>
          <a:xfrm>
            <a:off x="107504" y="1355155"/>
            <a:ext cx="9036496" cy="5313933"/>
          </a:xfrm>
        </p:spPr>
        <p:txBody>
          <a:bodyPr/>
          <a:lstStyle/>
          <a:p>
            <a:pPr marL="609600" indent="-609600" eaLnBrk="1" hangingPunct="1">
              <a:buFontTx/>
              <a:buNone/>
            </a:pPr>
            <a:r>
              <a:rPr lang="zh-TW" altLang="en-US" b="1" dirty="0" smtClean="0">
                <a:solidFill>
                  <a:srgbClr val="0000FF"/>
                </a:solidFill>
                <a:latin typeface="微軟正黑體" panose="020B0604030504040204" pitchFamily="34" charset="-120"/>
                <a:ea typeface="微軟正黑體" panose="020B0604030504040204" pitchFamily="34" charset="-120"/>
                <a:sym typeface="Wingdings 2" panose="05020102010507070707" pitchFamily="18" charset="2"/>
              </a:rPr>
              <a:t></a:t>
            </a:r>
            <a:r>
              <a:rPr lang="zh-TW" altLang="en-US" b="1" dirty="0" smtClean="0">
                <a:solidFill>
                  <a:srgbClr val="0000FF"/>
                </a:solidFill>
                <a:latin typeface="微軟正黑體" panose="020B0604030504040204" pitchFamily="34" charset="-120"/>
                <a:ea typeface="微軟正黑體" panose="020B0604030504040204" pitchFamily="34" charset="-120"/>
              </a:rPr>
              <a:t>治療師的介入：</a:t>
            </a:r>
          </a:p>
          <a:p>
            <a:pPr marL="609600" indent="-609600" eaLnBrk="1" hangingPunct="1">
              <a:lnSpc>
                <a:spcPts val="3600"/>
              </a:lnSpc>
              <a:buFont typeface="Wingdings" pitchFamily="2" charset="2"/>
              <a:buNone/>
            </a:pPr>
            <a:r>
              <a:rPr lang="zh-TW" altLang="en-US" b="1" dirty="0" smtClean="0">
                <a:solidFill>
                  <a:srgbClr val="0000FF"/>
                </a:solidFill>
                <a:latin typeface="微軟正黑體" panose="020B0604030504040204" pitchFamily="34" charset="-120"/>
                <a:ea typeface="微軟正黑體" panose="020B0604030504040204" pitchFamily="34" charset="-120"/>
              </a:rPr>
              <a:t>  </a:t>
            </a:r>
            <a:r>
              <a:rPr lang="en-US" altLang="zh-TW" b="1" dirty="0" smtClean="0">
                <a:solidFill>
                  <a:srgbClr val="0000FF"/>
                </a:solidFill>
                <a:latin typeface="微軟正黑體" panose="020B0604030504040204" pitchFamily="34" charset="-120"/>
                <a:ea typeface="微軟正黑體" panose="020B0604030504040204" pitchFamily="34" charset="-120"/>
              </a:rPr>
              <a:t>1.</a:t>
            </a:r>
            <a:r>
              <a:rPr lang="zh-TW" altLang="en-US" b="1" dirty="0" smtClean="0">
                <a:solidFill>
                  <a:srgbClr val="0000FF"/>
                </a:solidFill>
                <a:latin typeface="微軟正黑體" panose="020B0604030504040204" pitchFamily="34" charset="-120"/>
                <a:ea typeface="微軟正黑體" panose="020B0604030504040204" pitchFamily="34" charset="-120"/>
              </a:rPr>
              <a:t>支持他們努力於真實的自我表達，以及自發</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ts val="3600"/>
              </a:lnSpc>
              <a:buFont typeface="Wingdings" pitchFamily="2" charset="2"/>
              <a:buNone/>
            </a:pPr>
            <a:r>
              <a:rPr lang="zh-TW" altLang="en-US" b="1" dirty="0">
                <a:solidFill>
                  <a:srgbClr val="0000FF"/>
                </a:solidFill>
                <a:latin typeface="微軟正黑體" panose="020B0604030504040204" pitchFamily="34" charset="-120"/>
                <a:ea typeface="微軟正黑體" panose="020B0604030504040204" pitchFamily="34" charset="-120"/>
              </a:rPr>
              <a:t> </a:t>
            </a:r>
            <a:r>
              <a:rPr lang="zh-TW" altLang="en-US" b="1" dirty="0" smtClean="0">
                <a:solidFill>
                  <a:srgbClr val="0000FF"/>
                </a:solidFill>
                <a:latin typeface="微軟正黑體" panose="020B0604030504040204" pitchFamily="34" charset="-120"/>
                <a:ea typeface="微軟正黑體" panose="020B0604030504040204" pitchFamily="34" charset="-120"/>
              </a:rPr>
              <a:t>   性的內在滿足活動</a:t>
            </a:r>
          </a:p>
          <a:p>
            <a:pPr marL="609600" indent="-609600" eaLnBrk="1" hangingPunct="1">
              <a:lnSpc>
                <a:spcPts val="3600"/>
              </a:lnSpc>
              <a:buFont typeface="Wingdings" pitchFamily="2" charset="2"/>
              <a:buNone/>
            </a:pPr>
            <a:r>
              <a:rPr lang="zh-TW" altLang="en-US" b="1" dirty="0" smtClean="0">
                <a:solidFill>
                  <a:srgbClr val="0000FF"/>
                </a:solidFill>
                <a:latin typeface="微軟正黑體" panose="020B0604030504040204" pitchFamily="34" charset="-120"/>
                <a:ea typeface="微軟正黑體" panose="020B0604030504040204" pitchFamily="34" charset="-120"/>
              </a:rPr>
              <a:t>  </a:t>
            </a:r>
            <a:r>
              <a:rPr lang="en-US" altLang="zh-TW" b="1" dirty="0" smtClean="0">
                <a:solidFill>
                  <a:srgbClr val="0000FF"/>
                </a:solidFill>
                <a:latin typeface="微軟正黑體" panose="020B0604030504040204" pitchFamily="34" charset="-120"/>
                <a:ea typeface="微軟正黑體" panose="020B0604030504040204" pitchFamily="34" charset="-120"/>
              </a:rPr>
              <a:t>2.</a:t>
            </a:r>
            <a:r>
              <a:rPr lang="zh-TW" altLang="en-US" b="1" dirty="0" smtClean="0">
                <a:solidFill>
                  <a:srgbClr val="0000FF"/>
                </a:solidFill>
                <a:latin typeface="微軟正黑體" panose="020B0604030504040204" pitchFamily="34" charset="-120"/>
                <a:ea typeface="微軟正黑體" panose="020B0604030504040204" pitchFamily="34" charset="-120"/>
              </a:rPr>
              <a:t>幫助他們學習在適當的時候說</a:t>
            </a:r>
            <a:r>
              <a:rPr lang="en-US" altLang="zh-TW" b="1" dirty="0" smtClean="0">
                <a:solidFill>
                  <a:srgbClr val="0000FF"/>
                </a:solidFill>
                <a:latin typeface="微軟正黑體" panose="020B0604030504040204" pitchFamily="34" charset="-120"/>
                <a:ea typeface="微軟正黑體" panose="020B0604030504040204" pitchFamily="34" charset="-120"/>
              </a:rPr>
              <a:t>『</a:t>
            </a:r>
            <a:r>
              <a:rPr lang="zh-TW" altLang="en-US" b="1" dirty="0" smtClean="0">
                <a:solidFill>
                  <a:srgbClr val="0000FF"/>
                </a:solidFill>
                <a:latin typeface="微軟正黑體" panose="020B0604030504040204" pitchFamily="34" charset="-120"/>
                <a:ea typeface="微軟正黑體" panose="020B0604030504040204" pitchFamily="34" charset="-120"/>
              </a:rPr>
              <a:t>不</a:t>
            </a:r>
            <a:r>
              <a:rPr lang="en-US" altLang="zh-TW" b="1" dirty="0" smtClean="0">
                <a:solidFill>
                  <a:srgbClr val="0000FF"/>
                </a:solidFill>
                <a:latin typeface="微軟正黑體" panose="020B0604030504040204" pitchFamily="34" charset="-120"/>
                <a:ea typeface="微軟正黑體" panose="020B0604030504040204" pitchFamily="34" charset="-120"/>
              </a:rPr>
              <a:t>』</a:t>
            </a:r>
            <a:r>
              <a:rPr lang="zh-TW" altLang="en-US" b="1" dirty="0" smtClean="0">
                <a:solidFill>
                  <a:srgbClr val="0000FF"/>
                </a:solidFill>
                <a:latin typeface="微軟正黑體" panose="020B0604030504040204" pitchFamily="34" charset="-120"/>
                <a:ea typeface="微軟正黑體" panose="020B0604030504040204" pitchFamily="34" charset="-120"/>
              </a:rPr>
              <a:t>，以及為</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ts val="3600"/>
              </a:lnSpc>
              <a:buFont typeface="Wingdings" pitchFamily="2" charset="2"/>
              <a:buNone/>
            </a:pPr>
            <a:r>
              <a:rPr lang="zh-TW" altLang="en-US" b="1" dirty="0">
                <a:solidFill>
                  <a:srgbClr val="0000FF"/>
                </a:solidFill>
                <a:latin typeface="微軟正黑體" panose="020B0604030504040204" pitchFamily="34" charset="-120"/>
                <a:ea typeface="微軟正黑體" panose="020B0604030504040204" pitchFamily="34" charset="-120"/>
              </a:rPr>
              <a:t> </a:t>
            </a:r>
            <a:r>
              <a:rPr lang="zh-TW" altLang="en-US" b="1" dirty="0" smtClean="0">
                <a:solidFill>
                  <a:srgbClr val="0000FF"/>
                </a:solidFill>
                <a:latin typeface="微軟正黑體" panose="020B0604030504040204" pitchFamily="34" charset="-120"/>
                <a:ea typeface="微軟正黑體" panose="020B0604030504040204" pitchFamily="34" charset="-120"/>
              </a:rPr>
              <a:t>   自己設定</a:t>
            </a:r>
            <a:r>
              <a:rPr lang="en-US" altLang="zh-TW" b="1" dirty="0" smtClean="0">
                <a:solidFill>
                  <a:srgbClr val="0000FF"/>
                </a:solidFill>
                <a:latin typeface="微軟正黑體" panose="020B0604030504040204" pitchFamily="34" charset="-120"/>
                <a:ea typeface="微軟正黑體" panose="020B0604030504040204" pitchFamily="34" charset="-120"/>
              </a:rPr>
              <a:t>『</a:t>
            </a:r>
            <a:r>
              <a:rPr lang="zh-TW" altLang="en-US" b="1" dirty="0" smtClean="0">
                <a:solidFill>
                  <a:srgbClr val="0000FF"/>
                </a:solidFill>
                <a:latin typeface="微軟正黑體" panose="020B0604030504040204" pitchFamily="34" charset="-120"/>
                <a:ea typeface="微軟正黑體" panose="020B0604030504040204" pitchFamily="34" charset="-120"/>
              </a:rPr>
              <a:t>夠好</a:t>
            </a:r>
            <a:r>
              <a:rPr lang="en-US" altLang="zh-TW" b="1" dirty="0" smtClean="0">
                <a:solidFill>
                  <a:srgbClr val="0000FF"/>
                </a:solidFill>
                <a:latin typeface="微軟正黑體" panose="020B0604030504040204" pitchFamily="34" charset="-120"/>
                <a:ea typeface="微軟正黑體" panose="020B0604030504040204" pitchFamily="34" charset="-120"/>
              </a:rPr>
              <a:t>』</a:t>
            </a:r>
            <a:r>
              <a:rPr lang="zh-TW" altLang="en-US" b="1" dirty="0" smtClean="0">
                <a:solidFill>
                  <a:srgbClr val="0000FF"/>
                </a:solidFill>
                <a:latin typeface="微軟正黑體" panose="020B0604030504040204" pitchFamily="34" charset="-120"/>
                <a:ea typeface="微軟正黑體" panose="020B0604030504040204" pitchFamily="34" charset="-120"/>
              </a:rPr>
              <a:t>的限制</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eaLnBrk="1" hangingPunct="1">
              <a:lnSpc>
                <a:spcPts val="3600"/>
              </a:lnSpc>
              <a:buFont typeface="Wingdings" pitchFamily="2" charset="2"/>
              <a:buNone/>
            </a:pPr>
            <a:r>
              <a:rPr lang="zh-TW" altLang="en-US" b="1" dirty="0" smtClean="0">
                <a:solidFill>
                  <a:srgbClr val="0000FF"/>
                </a:solidFill>
                <a:latin typeface="微軟正黑體" panose="020B0604030504040204" pitchFamily="34" charset="-120"/>
                <a:ea typeface="微軟正黑體" panose="020B0604030504040204" pitchFamily="34" charset="-120"/>
              </a:rPr>
              <a:t>  </a:t>
            </a:r>
            <a:r>
              <a:rPr lang="en-US" altLang="zh-TW" b="1" dirty="0" smtClean="0">
                <a:solidFill>
                  <a:srgbClr val="0000FF"/>
                </a:solidFill>
                <a:latin typeface="微軟正黑體" panose="020B0604030504040204" pitchFamily="34" charset="-120"/>
                <a:ea typeface="微軟正黑體" panose="020B0604030504040204" pitchFamily="34" charset="-120"/>
              </a:rPr>
              <a:t>3.</a:t>
            </a:r>
            <a:r>
              <a:rPr lang="zh-TW" altLang="en-US" b="1" dirty="0">
                <a:solidFill>
                  <a:srgbClr val="0000FF"/>
                </a:solidFill>
                <a:latin typeface="微軟正黑體" panose="020B0604030504040204" pitchFamily="34" charset="-120"/>
                <a:ea typeface="微軟正黑體" panose="020B0604030504040204" pitchFamily="34" charset="-120"/>
              </a:rPr>
              <a:t>與案主</a:t>
            </a:r>
            <a:r>
              <a:rPr lang="zh-TW" altLang="en-US" b="1" dirty="0" smtClean="0">
                <a:solidFill>
                  <a:srgbClr val="0000FF"/>
                </a:solidFill>
                <a:latin typeface="微軟正黑體" panose="020B0604030504040204" pitchFamily="34" charset="-120"/>
                <a:ea typeface="微軟正黑體" panose="020B0604030504040204" pitchFamily="34" charset="-120"/>
              </a:rPr>
              <a:t>討論並同理處於</a:t>
            </a:r>
            <a:r>
              <a:rPr lang="zh-TW" altLang="en-US" b="1" dirty="0">
                <a:solidFill>
                  <a:srgbClr val="0000FF"/>
                </a:solidFill>
                <a:latin typeface="微軟正黑體" panose="020B0604030504040204" pitchFamily="34" charset="-120"/>
                <a:ea typeface="微軟正黑體" panose="020B0604030504040204" pitchFamily="34" charset="-120"/>
              </a:rPr>
              <a:t>追獨立個體化的</a:t>
            </a:r>
            <a:r>
              <a:rPr lang="zh-TW" altLang="en-US" b="1" dirty="0" smtClean="0">
                <a:solidFill>
                  <a:srgbClr val="0000FF"/>
                </a:solidFill>
                <a:latin typeface="微軟正黑體" panose="020B0604030504040204" pitchFamily="34" charset="-120"/>
                <a:ea typeface="微軟正黑體" panose="020B0604030504040204" pitchFamily="34" charset="-120"/>
              </a:rPr>
              <a:t>努力</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eaLnBrk="1" hangingPunct="1">
              <a:lnSpc>
                <a:spcPts val="3600"/>
              </a:lnSpc>
              <a:buFont typeface="Wingdings" pitchFamily="2" charset="2"/>
              <a:buNone/>
            </a:pPr>
            <a:r>
              <a:rPr lang="zh-TW" altLang="en-US" b="1" dirty="0">
                <a:solidFill>
                  <a:srgbClr val="0000FF"/>
                </a:solidFill>
                <a:latin typeface="微軟正黑體" panose="020B0604030504040204" pitchFamily="34" charset="-120"/>
                <a:ea typeface="微軟正黑體" panose="020B0604030504040204" pitchFamily="34" charset="-120"/>
              </a:rPr>
              <a:t> </a:t>
            </a:r>
            <a:r>
              <a:rPr lang="zh-TW" altLang="en-US" b="1" dirty="0" smtClean="0">
                <a:solidFill>
                  <a:srgbClr val="0000FF"/>
                </a:solidFill>
                <a:latin typeface="微軟正黑體" panose="020B0604030504040204" pitchFamily="34" charset="-120"/>
                <a:ea typeface="微軟正黑體" panose="020B0604030504040204" pitchFamily="34" charset="-120"/>
              </a:rPr>
              <a:t>   及</a:t>
            </a:r>
            <a:r>
              <a:rPr lang="zh-TW" altLang="en-US" b="1" dirty="0">
                <a:solidFill>
                  <a:srgbClr val="0000FF"/>
                </a:solidFill>
                <a:latin typeface="微軟正黑體" panose="020B0604030504040204" pitchFamily="34" charset="-120"/>
                <a:ea typeface="微軟正黑體" panose="020B0604030504040204" pitchFamily="34" charset="-120"/>
              </a:rPr>
              <a:t>懼怕成為自己後所導致的遺棄之間的</a:t>
            </a:r>
            <a:r>
              <a:rPr lang="zh-TW" altLang="en-US" b="1" dirty="0" smtClean="0">
                <a:solidFill>
                  <a:srgbClr val="0000FF"/>
                </a:solidFill>
                <a:latin typeface="微軟正黑體" panose="020B0604030504040204" pitchFamily="34" charset="-120"/>
                <a:ea typeface="微軟正黑體" panose="020B0604030504040204" pitchFamily="34" charset="-120"/>
              </a:rPr>
              <a:t>兩難</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eaLnBrk="1" hangingPunct="1">
              <a:lnSpc>
                <a:spcPts val="3600"/>
              </a:lnSpc>
              <a:buFont typeface="Wingdings" pitchFamily="2" charset="2"/>
              <a:buNone/>
            </a:pPr>
            <a:r>
              <a:rPr lang="zh-TW" altLang="en-US" b="1" dirty="0">
                <a:solidFill>
                  <a:srgbClr val="0000FF"/>
                </a:solidFill>
                <a:latin typeface="微軟正黑體" panose="020B0604030504040204" pitchFamily="34" charset="-120"/>
                <a:ea typeface="微軟正黑體" panose="020B0604030504040204" pitchFamily="34" charset="-120"/>
              </a:rPr>
              <a:t> </a:t>
            </a:r>
            <a:r>
              <a:rPr lang="zh-TW" altLang="en-US" b="1" dirty="0" smtClean="0">
                <a:solidFill>
                  <a:srgbClr val="0000FF"/>
                </a:solidFill>
                <a:latin typeface="微軟正黑體" panose="020B0604030504040204" pitchFamily="34" charset="-120"/>
                <a:ea typeface="微軟正黑體" panose="020B0604030504040204" pitchFamily="34" charset="-120"/>
              </a:rPr>
              <a:t>  經驗 </a:t>
            </a:r>
            <a:endParaRPr lang="zh-TW" altLang="en-US" b="1" dirty="0">
              <a:solidFill>
                <a:srgbClr val="0000FF"/>
              </a:solidFill>
              <a:latin typeface="微軟正黑體" panose="020B0604030504040204" pitchFamily="34" charset="-120"/>
              <a:ea typeface="微軟正黑體" panose="020B0604030504040204" pitchFamily="34" charset="-120"/>
            </a:endParaRPr>
          </a:p>
          <a:p>
            <a:pPr eaLnBrk="1" hangingPunct="1">
              <a:lnSpc>
                <a:spcPts val="3600"/>
              </a:lnSpc>
              <a:buFont typeface="Wingdings" pitchFamily="2" charset="2"/>
              <a:buNone/>
            </a:pPr>
            <a:r>
              <a:rPr lang="zh-TW" altLang="en-US" b="1" dirty="0">
                <a:solidFill>
                  <a:srgbClr val="0000FF"/>
                </a:solidFill>
                <a:latin typeface="微軟正黑體" panose="020B0604030504040204" pitchFamily="34" charset="-120"/>
                <a:ea typeface="微軟正黑體" panose="020B0604030504040204" pitchFamily="34" charset="-120"/>
              </a:rPr>
              <a:t>  </a:t>
            </a:r>
            <a:r>
              <a:rPr lang="en-US" altLang="zh-TW" b="1" dirty="0" smtClean="0">
                <a:solidFill>
                  <a:srgbClr val="0000FF"/>
                </a:solidFill>
                <a:latin typeface="微軟正黑體" panose="020B0604030504040204" pitchFamily="34" charset="-120"/>
                <a:ea typeface="微軟正黑體" panose="020B0604030504040204" pitchFamily="34" charset="-120"/>
              </a:rPr>
              <a:t>4.</a:t>
            </a:r>
            <a:r>
              <a:rPr lang="zh-TW" altLang="en-US" b="1" dirty="0" smtClean="0">
                <a:solidFill>
                  <a:srgbClr val="0000FF"/>
                </a:solidFill>
                <a:latin typeface="微軟正黑體" panose="020B0604030504040204" pitchFamily="34" charset="-120"/>
                <a:ea typeface="微軟正黑體" panose="020B0604030504040204" pitchFamily="34" charset="-120"/>
              </a:rPr>
              <a:t>鼓勵</a:t>
            </a:r>
            <a:r>
              <a:rPr lang="zh-TW" altLang="en-US" b="1" dirty="0">
                <a:solidFill>
                  <a:srgbClr val="0000FF"/>
                </a:solidFill>
                <a:latin typeface="微軟正黑體" panose="020B0604030504040204" pitchFamily="34" charset="-120"/>
                <a:ea typeface="微軟正黑體" panose="020B0604030504040204" pitchFamily="34" charset="-120"/>
              </a:rPr>
              <a:t>案主在獲得治療師的支持需求與個人的自主需求之間取得</a:t>
            </a:r>
            <a:r>
              <a:rPr lang="zh-TW" altLang="en-US" b="1" dirty="0" smtClean="0">
                <a:solidFill>
                  <a:srgbClr val="0000FF"/>
                </a:solidFill>
                <a:latin typeface="微軟正黑體" panose="020B0604030504040204" pitchFamily="34" charset="-120"/>
                <a:ea typeface="微軟正黑體" panose="020B0604030504040204" pitchFamily="34" charset="-120"/>
              </a:rPr>
              <a:t>平衡</a:t>
            </a:r>
            <a:endParaRPr lang="zh-TW" altLang="en-US" dirty="0">
              <a:solidFill>
                <a:srgbClr val="0000FF"/>
              </a:solidFill>
              <a:latin typeface="微軟正黑體" panose="020B0604030504040204" pitchFamily="34" charset="-120"/>
              <a:ea typeface="微軟正黑體" panose="020B0604030504040204" pitchFamily="34" charset="-120"/>
            </a:endParaRPr>
          </a:p>
          <a:p>
            <a:pPr marL="609600" indent="-609600" eaLnBrk="1" hangingPunct="1">
              <a:buFont typeface="Wingdings" pitchFamily="2" charset="2"/>
              <a:buNone/>
            </a:pPr>
            <a:endParaRPr lang="zh-TW" altLang="en-US" b="1" dirty="0" smtClean="0">
              <a:solidFill>
                <a:srgbClr val="0000FF"/>
              </a:solidFill>
              <a:latin typeface="標楷體" pitchFamily="65" charset="-120"/>
              <a:ea typeface="標楷體" pitchFamily="65" charset="-120"/>
            </a:endParaRPr>
          </a:p>
          <a:p>
            <a:pPr marL="609600" indent="-609600" eaLnBrk="1" hangingPunct="1">
              <a:buFont typeface="Wingdings" pitchFamily="2" charset="2"/>
              <a:buNone/>
            </a:pPr>
            <a:r>
              <a:rPr lang="zh-TW" altLang="en-US" b="1" dirty="0" smtClean="0">
                <a:solidFill>
                  <a:srgbClr val="0000FF"/>
                </a:solidFill>
                <a:latin typeface="標楷體" pitchFamily="65" charset="-120"/>
                <a:ea typeface="標楷體" pitchFamily="65" charset="-120"/>
              </a:rPr>
              <a:t>      </a:t>
            </a:r>
            <a:endParaRPr lang="zh-TW" altLang="en-US" b="1" dirty="0" smtClean="0">
              <a:solidFill>
                <a:srgbClr val="FF0066"/>
              </a:solidFill>
              <a:latin typeface="標楷體" pitchFamily="65" charset="-120"/>
              <a:ea typeface="標楷體" pitchFamily="65" charset="-120"/>
            </a:endParaRPr>
          </a:p>
        </p:txBody>
      </p:sp>
      <p:sp>
        <p:nvSpPr>
          <p:cNvPr id="1048729" name="文字方塊 1"/>
          <p:cNvSpPr txBox="1"/>
          <p:nvPr/>
        </p:nvSpPr>
        <p:spPr>
          <a:xfrm>
            <a:off x="107504" y="188640"/>
            <a:ext cx="3456384" cy="461665"/>
          </a:xfrm>
          <a:prstGeom prst="rect">
            <a:avLst/>
          </a:prstGeom>
          <a:noFill/>
        </p:spPr>
        <p:txBody>
          <a:bodyPr wrap="squar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BPD</a:t>
            </a:r>
            <a:r>
              <a:rPr lang="zh-TW" altLang="en-US" b="1" dirty="0">
                <a:solidFill>
                  <a:srgbClr val="FF0000"/>
                </a:solidFill>
                <a:latin typeface="微軟正黑體" panose="020B0604030504040204" pitchFamily="34" charset="-120"/>
                <a:ea typeface="微軟正黑體" panose="020B0604030504040204" pitchFamily="34" charset="-120"/>
              </a:rPr>
              <a:t>治療人際</a:t>
            </a:r>
            <a:r>
              <a:rPr lang="zh-TW" altLang="en-US" b="1" dirty="0" smtClean="0">
                <a:solidFill>
                  <a:srgbClr val="FF0000"/>
                </a:solidFill>
                <a:latin typeface="微軟正黑體" panose="020B0604030504040204" pitchFamily="34" charset="-120"/>
                <a:ea typeface="微軟正黑體" panose="020B0604030504040204" pitchFamily="34" charset="-120"/>
              </a:rPr>
              <a:t>目標三：</a:t>
            </a:r>
            <a:endParaRPr lang="zh-TW" altLang="en-US" b="1" dirty="0">
              <a:solidFill>
                <a:srgbClr val="FF0000"/>
              </a:solidFill>
              <a:latin typeface="微軟正黑體" panose="020B0604030504040204" pitchFamily="34" charset="-120"/>
              <a:ea typeface="微軟正黑體" panose="020B0604030504040204" pitchFamily="34" charset="-12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0" name="Rectangle 2"/>
          <p:cNvSpPr>
            <a:spLocks noGrp="1" noChangeArrowheads="1"/>
          </p:cNvSpPr>
          <p:nvPr>
            <p:ph type="title"/>
          </p:nvPr>
        </p:nvSpPr>
        <p:spPr>
          <a:xfrm>
            <a:off x="395536" y="188640"/>
            <a:ext cx="8568952" cy="720080"/>
          </a:xfrm>
        </p:spPr>
        <p:txBody>
          <a:bodyPr/>
          <a:lstStyle/>
          <a:p>
            <a:pPr eaLnBrk="1" hangingPunct="1"/>
            <a:r>
              <a:rPr lang="en-US" altLang="zh-TW" sz="4000" b="1" dirty="0" smtClean="0">
                <a:solidFill>
                  <a:srgbClr val="FF0000"/>
                </a:solidFill>
                <a:latin typeface="微軟正黑體" panose="020B0604030504040204" pitchFamily="34" charset="-120"/>
                <a:ea typeface="微軟正黑體" panose="020B0604030504040204" pitchFamily="34" charset="-120"/>
              </a:rPr>
              <a:t>BPD</a:t>
            </a:r>
            <a:r>
              <a:rPr lang="zh-TW" altLang="en-US" sz="4000" b="1" dirty="0" smtClean="0">
                <a:solidFill>
                  <a:srgbClr val="FF0000"/>
                </a:solidFill>
                <a:latin typeface="微軟正黑體" panose="020B0604030504040204" pitchFamily="34" charset="-120"/>
                <a:ea typeface="微軟正黑體" panose="020B0604030504040204" pitchFamily="34" charset="-120"/>
              </a:rPr>
              <a:t>治療關係中的矯正性人際經驗</a:t>
            </a:r>
          </a:p>
        </p:txBody>
      </p:sp>
      <p:sp>
        <p:nvSpPr>
          <p:cNvPr id="1048731" name="Rectangle 3"/>
          <p:cNvSpPr>
            <a:spLocks noGrp="1" noChangeArrowheads="1"/>
          </p:cNvSpPr>
          <p:nvPr>
            <p:ph type="body" idx="1"/>
          </p:nvPr>
        </p:nvSpPr>
        <p:spPr>
          <a:xfrm>
            <a:off x="179512" y="1196752"/>
            <a:ext cx="8784975" cy="5472336"/>
          </a:xfrm>
        </p:spPr>
        <p:txBody>
          <a:bodyPr/>
          <a:lstStyle/>
          <a:p>
            <a:pPr marL="0" indent="0" eaLnBrk="1" hangingPunct="1">
              <a:lnSpc>
                <a:spcPts val="3600"/>
              </a:lnSpc>
              <a:buNone/>
            </a:pPr>
            <a:r>
              <a:rPr lang="zh-TW" altLang="en-US" b="1" dirty="0" smtClean="0">
                <a:solidFill>
                  <a:srgbClr val="0000FF"/>
                </a:solidFill>
                <a:latin typeface="微軟正黑體" panose="020B0604030504040204" pitchFamily="34" charset="-120"/>
                <a:ea typeface="微軟正黑體" panose="020B0604030504040204" pitchFamily="34" charset="-120"/>
              </a:rPr>
              <a:t>   </a:t>
            </a:r>
            <a:r>
              <a:rPr lang="en-US" altLang="zh-TW" b="1" dirty="0" smtClean="0">
                <a:solidFill>
                  <a:srgbClr val="0000FF"/>
                </a:solidFill>
                <a:latin typeface="微軟正黑體" panose="020B0604030504040204" pitchFamily="34" charset="-120"/>
                <a:ea typeface="微軟正黑體" panose="020B0604030504040204" pitchFamily="34" charset="-120"/>
              </a:rPr>
              <a:t>1.</a:t>
            </a:r>
            <a:r>
              <a:rPr lang="zh-TW" altLang="en-US" b="1" dirty="0" smtClean="0">
                <a:solidFill>
                  <a:srgbClr val="0000FF"/>
                </a:solidFill>
                <a:latin typeface="微軟正黑體" panose="020B0604030504040204" pitchFamily="34" charset="-120"/>
                <a:ea typeface="微軟正黑體" panose="020B0604030504040204" pitchFamily="34" charset="-120"/>
              </a:rPr>
              <a:t>治療師要夠好而能去調節、覺察、了解案主</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0" indent="0" eaLnBrk="1" hangingPunct="1">
              <a:lnSpc>
                <a:spcPts val="3600"/>
              </a:lnSpc>
              <a:buNone/>
            </a:pPr>
            <a:r>
              <a:rPr lang="en-US" altLang="zh-TW" b="1" dirty="0">
                <a:solidFill>
                  <a:srgbClr val="0000FF"/>
                </a:solidFill>
                <a:latin typeface="微軟正黑體" panose="020B0604030504040204" pitchFamily="34" charset="-120"/>
                <a:ea typeface="微軟正黑體" panose="020B0604030504040204" pitchFamily="34" charset="-120"/>
              </a:rPr>
              <a:t> </a:t>
            </a:r>
            <a:r>
              <a:rPr lang="en-US" altLang="zh-TW" b="1" dirty="0" smtClean="0">
                <a:solidFill>
                  <a:srgbClr val="0000FF"/>
                </a:solidFill>
                <a:latin typeface="微軟正黑體" panose="020B0604030504040204" pitchFamily="34" charset="-120"/>
                <a:ea typeface="微軟正黑體" panose="020B0604030504040204" pitchFamily="34" charset="-120"/>
              </a:rPr>
              <a:t>     </a:t>
            </a:r>
            <a:r>
              <a:rPr lang="zh-TW" altLang="en-US" b="1" dirty="0" smtClean="0">
                <a:solidFill>
                  <a:srgbClr val="0000FF"/>
                </a:solidFill>
                <a:latin typeface="微軟正黑體" panose="020B0604030504040204" pitchFamily="34" charset="-120"/>
                <a:ea typeface="微軟正黑體" panose="020B0604030504040204" pitchFamily="34" charset="-120"/>
              </a:rPr>
              <a:t>真實的需要和情感</a:t>
            </a:r>
          </a:p>
          <a:p>
            <a:pPr marL="0" indent="0" eaLnBrk="1" hangingPunct="1">
              <a:lnSpc>
                <a:spcPts val="3600"/>
              </a:lnSpc>
              <a:buNone/>
            </a:pPr>
            <a:r>
              <a:rPr lang="zh-TW" altLang="en-US" b="1" dirty="0" smtClean="0">
                <a:solidFill>
                  <a:srgbClr val="0000FF"/>
                </a:solidFill>
                <a:latin typeface="微軟正黑體" panose="020B0604030504040204" pitchFamily="34" charset="-120"/>
                <a:ea typeface="微軟正黑體" panose="020B0604030504040204" pitchFamily="34" charset="-120"/>
              </a:rPr>
              <a:t>   </a:t>
            </a:r>
            <a:r>
              <a:rPr lang="en-US" altLang="zh-TW" b="1" dirty="0" smtClean="0">
                <a:solidFill>
                  <a:srgbClr val="0000FF"/>
                </a:solidFill>
                <a:latin typeface="微軟正黑體" panose="020B0604030504040204" pitchFamily="34" charset="-120"/>
                <a:ea typeface="微軟正黑體" panose="020B0604030504040204" pitchFamily="34" charset="-120"/>
              </a:rPr>
              <a:t>2.</a:t>
            </a:r>
            <a:r>
              <a:rPr lang="zh-TW" altLang="en-US" b="1" dirty="0" smtClean="0">
                <a:solidFill>
                  <a:srgbClr val="0000FF"/>
                </a:solidFill>
                <a:latin typeface="微軟正黑體" panose="020B0604030504040204" pitchFamily="34" charset="-120"/>
                <a:ea typeface="微軟正黑體" panose="020B0604030504040204" pitchFamily="34" charset="-120"/>
              </a:rPr>
              <a:t>治療師必須是非評判性的、非要求與非指導</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0" indent="0" eaLnBrk="1" hangingPunct="1">
              <a:lnSpc>
                <a:spcPts val="3600"/>
              </a:lnSpc>
              <a:buNone/>
            </a:pPr>
            <a:r>
              <a:rPr lang="zh-TW" altLang="en-US" b="1" dirty="0" smtClean="0">
                <a:solidFill>
                  <a:srgbClr val="0000FF"/>
                </a:solidFill>
                <a:latin typeface="微軟正黑體" panose="020B0604030504040204" pitchFamily="34" charset="-120"/>
                <a:ea typeface="微軟正黑體" panose="020B0604030504040204" pitchFamily="34" charset="-120"/>
              </a:rPr>
              <a:t>      性的 </a:t>
            </a:r>
            <a:r>
              <a:rPr lang="en-US" altLang="zh-TW" b="1" dirty="0" smtClean="0">
                <a:solidFill>
                  <a:srgbClr val="0000FF"/>
                </a:solidFill>
                <a:latin typeface="微軟正黑體" panose="020B0604030504040204" pitchFamily="34" charset="-120"/>
                <a:ea typeface="微軟正黑體" panose="020B0604030504040204" pitchFamily="34" charset="-120"/>
              </a:rPr>
              <a:t> </a:t>
            </a:r>
            <a:r>
              <a:rPr lang="zh-TW" altLang="en-US" b="1" dirty="0" smtClean="0">
                <a:solidFill>
                  <a:srgbClr val="0000FF"/>
                </a:solidFill>
                <a:latin typeface="微軟正黑體" panose="020B0604030504040204" pitchFamily="34" charset="-120"/>
                <a:ea typeface="微軟正黑體" panose="020B0604030504040204" pitchFamily="34" charset="-120"/>
              </a:rPr>
              <a:t>（即：以案主為中心）；反之，容易掉</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0" indent="0" eaLnBrk="1" hangingPunct="1">
              <a:lnSpc>
                <a:spcPts val="3600"/>
              </a:lnSpc>
              <a:buNone/>
            </a:pPr>
            <a:r>
              <a:rPr lang="zh-TW" altLang="en-US" b="1" dirty="0" smtClean="0">
                <a:solidFill>
                  <a:srgbClr val="0000FF"/>
                </a:solidFill>
                <a:latin typeface="微軟正黑體" panose="020B0604030504040204" pitchFamily="34" charset="-120"/>
                <a:ea typeface="微軟正黑體" panose="020B0604030504040204" pitchFamily="34" charset="-120"/>
              </a:rPr>
              <a:t>      入案主的</a:t>
            </a:r>
            <a:r>
              <a:rPr lang="zh-TW" altLang="en-US" b="1" dirty="0" smtClean="0">
                <a:solidFill>
                  <a:srgbClr val="C00000"/>
                </a:solidFill>
                <a:latin typeface="微軟正黑體" panose="020B0604030504040204" pitchFamily="34" charset="-120"/>
                <a:ea typeface="微軟正黑體" panose="020B0604030504040204" pitchFamily="34" charset="-120"/>
              </a:rPr>
              <a:t>負向投射認同</a:t>
            </a:r>
            <a:r>
              <a:rPr lang="zh-TW" altLang="en-US" b="1" dirty="0" smtClean="0">
                <a:solidFill>
                  <a:srgbClr val="0000FF"/>
                </a:solidFill>
                <a:latin typeface="微軟正黑體" panose="020B0604030504040204" pitchFamily="34" charset="-120"/>
                <a:ea typeface="微軟正黑體" panose="020B0604030504040204" pitchFamily="34" charset="-120"/>
              </a:rPr>
              <a:t>心理陷阱中　</a:t>
            </a:r>
          </a:p>
          <a:p>
            <a:pPr marL="0" indent="0" eaLnBrk="1" hangingPunct="1">
              <a:lnSpc>
                <a:spcPts val="3600"/>
              </a:lnSpc>
              <a:buNone/>
            </a:pPr>
            <a:r>
              <a:rPr lang="zh-TW" altLang="en-US" b="1" dirty="0" smtClean="0">
                <a:solidFill>
                  <a:srgbClr val="0000FF"/>
                </a:solidFill>
                <a:latin typeface="微軟正黑體" panose="020B0604030504040204" pitchFamily="34" charset="-120"/>
                <a:ea typeface="微軟正黑體" panose="020B0604030504040204" pitchFamily="34" charset="-120"/>
              </a:rPr>
              <a:t>   </a:t>
            </a:r>
            <a:r>
              <a:rPr lang="en-US" altLang="zh-TW" b="1" dirty="0" smtClean="0">
                <a:solidFill>
                  <a:srgbClr val="0000FF"/>
                </a:solidFill>
                <a:latin typeface="微軟正黑體" panose="020B0604030504040204" pitchFamily="34" charset="-120"/>
                <a:ea typeface="微軟正黑體" panose="020B0604030504040204" pitchFamily="34" charset="-120"/>
              </a:rPr>
              <a:t>3.</a:t>
            </a:r>
            <a:r>
              <a:rPr lang="zh-TW" altLang="en-US" b="1" dirty="0" smtClean="0">
                <a:solidFill>
                  <a:srgbClr val="0000FF"/>
                </a:solidFill>
                <a:latin typeface="微軟正黑體" panose="020B0604030504040204" pitchFamily="34" charset="-120"/>
                <a:ea typeface="微軟正黑體" panose="020B0604030504040204" pitchFamily="34" charset="-120"/>
              </a:rPr>
              <a:t>藉由安全的探索，平衡案主的依賴與自主需</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0" indent="0" eaLnBrk="1" hangingPunct="1">
              <a:lnSpc>
                <a:spcPts val="3600"/>
              </a:lnSpc>
              <a:buNone/>
            </a:pPr>
            <a:r>
              <a:rPr lang="en-US" altLang="zh-TW" b="1" dirty="0">
                <a:solidFill>
                  <a:srgbClr val="0000FF"/>
                </a:solidFill>
                <a:latin typeface="微軟正黑體" panose="020B0604030504040204" pitchFamily="34" charset="-120"/>
                <a:ea typeface="微軟正黑體" panose="020B0604030504040204" pitchFamily="34" charset="-120"/>
              </a:rPr>
              <a:t> </a:t>
            </a:r>
            <a:r>
              <a:rPr lang="en-US" altLang="zh-TW" b="1" dirty="0" smtClean="0">
                <a:solidFill>
                  <a:srgbClr val="0000FF"/>
                </a:solidFill>
                <a:latin typeface="微軟正黑體" panose="020B0604030504040204" pitchFamily="34" charset="-120"/>
                <a:ea typeface="微軟正黑體" panose="020B0604030504040204" pitchFamily="34" charset="-120"/>
              </a:rPr>
              <a:t>     </a:t>
            </a:r>
            <a:r>
              <a:rPr lang="zh-TW" altLang="en-US" b="1" dirty="0" smtClean="0">
                <a:solidFill>
                  <a:srgbClr val="0000FF"/>
                </a:solidFill>
                <a:latin typeface="微軟正黑體" panose="020B0604030504040204" pitchFamily="34" charset="-120"/>
                <a:ea typeface="微軟正黑體" panose="020B0604030504040204" pitchFamily="34" charset="-120"/>
              </a:rPr>
              <a:t>求</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609600" indent="-609600" eaLnBrk="1" hangingPunct="1">
              <a:lnSpc>
                <a:spcPts val="3600"/>
              </a:lnSpc>
              <a:buFont typeface="Wingdings" pitchFamily="2" charset="2"/>
              <a:buNone/>
            </a:pPr>
            <a:r>
              <a:rPr lang="en-US" altLang="zh-TW" b="1" dirty="0" smtClean="0">
                <a:solidFill>
                  <a:srgbClr val="0000FF"/>
                </a:solidFill>
                <a:latin typeface="微軟正黑體" panose="020B0604030504040204" pitchFamily="34" charset="-120"/>
                <a:ea typeface="微軟正黑體" panose="020B0604030504040204" pitchFamily="34" charset="-120"/>
              </a:rPr>
              <a:t>  4</a:t>
            </a:r>
            <a:r>
              <a:rPr lang="en-US" altLang="zh-TW" b="1" dirty="0">
                <a:solidFill>
                  <a:srgbClr val="0000FF"/>
                </a:solidFill>
                <a:latin typeface="微軟正黑體" panose="020B0604030504040204" pitchFamily="34" charset="-120"/>
                <a:ea typeface="微軟正黑體" panose="020B0604030504040204" pitchFamily="34" charset="-120"/>
              </a:rPr>
              <a:t>.</a:t>
            </a:r>
            <a:r>
              <a:rPr lang="zh-TW" altLang="en-US" b="1" dirty="0">
                <a:solidFill>
                  <a:srgbClr val="0000FF"/>
                </a:solidFill>
                <a:latin typeface="微軟正黑體" panose="020B0604030504040204" pitchFamily="34" charset="-120"/>
                <a:ea typeface="微軟正黑體" panose="020B0604030504040204" pitchFamily="34" charset="-120"/>
              </a:rPr>
              <a:t>支持案主真誠一致的自我表達</a:t>
            </a:r>
            <a:r>
              <a:rPr lang="zh-TW" altLang="en-US" b="1" dirty="0" smtClean="0">
                <a:solidFill>
                  <a:srgbClr val="0000FF"/>
                </a:solidFill>
                <a:latin typeface="微軟正黑體" panose="020B0604030504040204" pitchFamily="34" charset="-120"/>
                <a:ea typeface="微軟正黑體" panose="020B0604030504040204" pitchFamily="34" charset="-120"/>
              </a:rPr>
              <a:t>和說</a:t>
            </a:r>
            <a:r>
              <a:rPr lang="en-US" altLang="zh-TW" b="1" dirty="0" smtClean="0">
                <a:solidFill>
                  <a:srgbClr val="0000FF"/>
                </a:solidFill>
                <a:latin typeface="微軟正黑體" panose="020B0604030504040204" pitchFamily="34" charset="-120"/>
                <a:ea typeface="微軟正黑體" panose="020B0604030504040204" pitchFamily="34" charset="-120"/>
              </a:rPr>
              <a:t>No</a:t>
            </a:r>
            <a:r>
              <a:rPr lang="zh-TW" altLang="en-US" b="1" dirty="0">
                <a:solidFill>
                  <a:srgbClr val="0000FF"/>
                </a:solidFill>
                <a:latin typeface="微軟正黑體" panose="020B0604030504040204" pitchFamily="34" charset="-120"/>
                <a:ea typeface="微軟正黑體" panose="020B0604030504040204" pitchFamily="34" charset="-120"/>
              </a:rPr>
              <a:t>的行為</a:t>
            </a:r>
          </a:p>
          <a:p>
            <a:pPr marL="609600" indent="-609600" eaLnBrk="1" hangingPunct="1">
              <a:lnSpc>
                <a:spcPts val="3600"/>
              </a:lnSpc>
              <a:buFont typeface="Wingdings" pitchFamily="2" charset="2"/>
              <a:buNone/>
            </a:pPr>
            <a:r>
              <a:rPr lang="en-US" altLang="zh-TW" b="1" dirty="0" smtClean="0">
                <a:solidFill>
                  <a:srgbClr val="0000FF"/>
                </a:solidFill>
                <a:latin typeface="微軟正黑體" panose="020B0604030504040204" pitchFamily="34" charset="-120"/>
                <a:ea typeface="微軟正黑體" panose="020B0604030504040204" pitchFamily="34" charset="-120"/>
              </a:rPr>
              <a:t>  5</a:t>
            </a:r>
            <a:r>
              <a:rPr lang="en-US" altLang="zh-TW" b="1" dirty="0">
                <a:solidFill>
                  <a:srgbClr val="0000FF"/>
                </a:solidFill>
                <a:latin typeface="微軟正黑體" panose="020B0604030504040204" pitchFamily="34" charset="-120"/>
                <a:ea typeface="微軟正黑體" panose="020B0604030504040204" pitchFamily="34" charset="-120"/>
              </a:rPr>
              <a:t>.</a:t>
            </a:r>
            <a:r>
              <a:rPr lang="zh-TW" altLang="en-US" b="1" dirty="0">
                <a:solidFill>
                  <a:srgbClr val="0000FF"/>
                </a:solidFill>
                <a:latin typeface="微軟正黑體" panose="020B0604030504040204" pitchFamily="34" charset="-120"/>
                <a:ea typeface="微軟正黑體" panose="020B0604030504040204" pitchFamily="34" charset="-120"/>
              </a:rPr>
              <a:t>設定適當的限制，避免激烈破壞的行為</a:t>
            </a:r>
          </a:p>
          <a:p>
            <a:pPr marL="0" indent="0" eaLnBrk="1" hangingPunct="1">
              <a:buNone/>
            </a:pPr>
            <a:endParaRPr lang="zh-TW" altLang="en-US" b="1" dirty="0" smtClean="0">
              <a:solidFill>
                <a:srgbClr val="0000FF"/>
              </a:solidFill>
              <a:ea typeface="標楷體" pitchFamily="65" charset="-12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2" name="Rectangle 2"/>
          <p:cNvSpPr>
            <a:spLocks noGrp="1" noChangeArrowheads="1"/>
          </p:cNvSpPr>
          <p:nvPr>
            <p:ph type="title"/>
          </p:nvPr>
        </p:nvSpPr>
        <p:spPr>
          <a:xfrm>
            <a:off x="467544" y="188640"/>
            <a:ext cx="7978080" cy="792088"/>
          </a:xfrm>
        </p:spPr>
        <p:txBody>
          <a:bodyPr/>
          <a:lstStyle/>
          <a:p>
            <a:pPr eaLnBrk="1" hangingPunct="1"/>
            <a:r>
              <a:rPr lang="en-US" altLang="zh-TW" sz="4000" b="1" dirty="0" smtClean="0">
                <a:solidFill>
                  <a:srgbClr val="FF0000"/>
                </a:solidFill>
                <a:latin typeface="微軟正黑體" panose="020B0604030504040204" pitchFamily="34" charset="-120"/>
                <a:ea typeface="微軟正黑體" panose="020B0604030504040204" pitchFamily="34" charset="-120"/>
              </a:rPr>
              <a:t>BPD</a:t>
            </a:r>
            <a:r>
              <a:rPr lang="zh-TW" altLang="en-US" sz="4000" b="1" dirty="0" smtClean="0">
                <a:solidFill>
                  <a:srgbClr val="FF0000"/>
                </a:solidFill>
                <a:latin typeface="微軟正黑體" panose="020B0604030504040204" pitchFamily="34" charset="-120"/>
                <a:ea typeface="微軟正黑體" panose="020B0604030504040204" pitchFamily="34" charset="-120"/>
              </a:rPr>
              <a:t>治療中治療師的反移情議題</a:t>
            </a:r>
          </a:p>
        </p:txBody>
      </p:sp>
      <p:sp>
        <p:nvSpPr>
          <p:cNvPr id="1048733" name="Rectangle 3"/>
          <p:cNvSpPr>
            <a:spLocks noGrp="1" noChangeArrowheads="1"/>
          </p:cNvSpPr>
          <p:nvPr>
            <p:ph type="body" idx="1"/>
          </p:nvPr>
        </p:nvSpPr>
        <p:spPr>
          <a:xfrm>
            <a:off x="179512" y="1124744"/>
            <a:ext cx="8784975" cy="5726812"/>
          </a:xfrm>
        </p:spPr>
        <p:txBody>
          <a:bodyPr/>
          <a:lstStyle/>
          <a:p>
            <a:pPr marL="0" indent="0" eaLnBrk="1" hangingPunct="1">
              <a:lnSpc>
                <a:spcPts val="3000"/>
              </a:lnSpc>
              <a:buNone/>
            </a:pPr>
            <a:r>
              <a:rPr lang="en-US" altLang="zh-TW" sz="3000" b="1" dirty="0" smtClean="0">
                <a:solidFill>
                  <a:schemeClr val="tx1"/>
                </a:solidFill>
                <a:latin typeface="微軟正黑體" panose="020B0604030504040204" pitchFamily="34" charset="-120"/>
                <a:ea typeface="微軟正黑體" panose="020B0604030504040204" pitchFamily="34" charset="-120"/>
              </a:rPr>
              <a:t>1.</a:t>
            </a:r>
            <a:r>
              <a:rPr lang="zh-TW" altLang="en-US" sz="3000" b="1" dirty="0" smtClean="0">
                <a:solidFill>
                  <a:schemeClr val="tx1"/>
                </a:solidFill>
                <a:latin typeface="微軟正黑體" panose="020B0604030504040204" pitchFamily="34" charset="-120"/>
                <a:ea typeface="微軟正黑體" panose="020B0604030504040204" pitchFamily="34" charset="-120"/>
              </a:rPr>
              <a:t>當案主表現強烈、頻繁地的分裂機制和投射認同</a:t>
            </a:r>
            <a:endParaRPr lang="en-US" altLang="zh-TW" sz="3000" b="1" dirty="0" smtClean="0">
              <a:solidFill>
                <a:schemeClr val="tx1"/>
              </a:solidFill>
              <a:latin typeface="微軟正黑體" panose="020B0604030504040204" pitchFamily="34" charset="-120"/>
              <a:ea typeface="微軟正黑體" panose="020B0604030504040204" pitchFamily="34" charset="-120"/>
            </a:endParaRPr>
          </a:p>
          <a:p>
            <a:pPr marL="0" indent="0" eaLnBrk="1" hangingPunct="1">
              <a:lnSpc>
                <a:spcPts val="3000"/>
              </a:lnSpc>
              <a:buNone/>
            </a:pPr>
            <a:r>
              <a:rPr lang="zh-TW" altLang="en-US" sz="3000" b="1" dirty="0">
                <a:solidFill>
                  <a:schemeClr val="tx1"/>
                </a:solidFill>
                <a:latin typeface="微軟正黑體" panose="020B0604030504040204" pitchFamily="34" charset="-120"/>
                <a:ea typeface="微軟正黑體" panose="020B0604030504040204" pitchFamily="34" charset="-120"/>
              </a:rPr>
              <a:t> </a:t>
            </a:r>
            <a:r>
              <a:rPr lang="zh-TW" altLang="en-US" sz="3000" b="1" dirty="0" smtClean="0">
                <a:solidFill>
                  <a:schemeClr val="tx1"/>
                </a:solidFill>
                <a:latin typeface="微軟正黑體" panose="020B0604030504040204" pitchFamily="34" charset="-120"/>
                <a:ea typeface="微軟正黑體" panose="020B0604030504040204" pitchFamily="34" charset="-120"/>
              </a:rPr>
              <a:t> 時；</a:t>
            </a:r>
            <a:r>
              <a:rPr lang="zh-TW" altLang="en-US" sz="3000" b="1" dirty="0" smtClean="0">
                <a:solidFill>
                  <a:srgbClr val="0000FF"/>
                </a:solidFill>
                <a:latin typeface="微軟正黑體" panose="020B0604030504040204" pitchFamily="34" charset="-120"/>
                <a:ea typeface="微軟正黑體" panose="020B0604030504040204" pitchFamily="34" charset="-120"/>
              </a:rPr>
              <a:t>治療師常會內化案主的壞感覺、技巧性的責備</a:t>
            </a:r>
            <a:endParaRPr lang="en-US" altLang="zh-TW" sz="3000" b="1" dirty="0" smtClean="0">
              <a:solidFill>
                <a:srgbClr val="0000FF"/>
              </a:solidFill>
              <a:latin typeface="微軟正黑體" panose="020B0604030504040204" pitchFamily="34" charset="-120"/>
              <a:ea typeface="微軟正黑體" panose="020B0604030504040204" pitchFamily="34" charset="-120"/>
            </a:endParaRPr>
          </a:p>
          <a:p>
            <a:pPr marL="0" indent="0" eaLnBrk="1" hangingPunct="1">
              <a:lnSpc>
                <a:spcPts val="3000"/>
              </a:lnSpc>
              <a:buNone/>
            </a:pPr>
            <a:r>
              <a:rPr lang="zh-TW" altLang="en-US" sz="3000" b="1" dirty="0">
                <a:solidFill>
                  <a:srgbClr val="0000FF"/>
                </a:solidFill>
                <a:latin typeface="微軟正黑體" panose="020B0604030504040204" pitchFamily="34" charset="-120"/>
                <a:ea typeface="微軟正黑體" panose="020B0604030504040204" pitchFamily="34" charset="-120"/>
              </a:rPr>
              <a:t> </a:t>
            </a:r>
            <a:r>
              <a:rPr lang="zh-TW" altLang="en-US" sz="3000" b="1" dirty="0" smtClean="0">
                <a:solidFill>
                  <a:srgbClr val="0000FF"/>
                </a:solidFill>
                <a:latin typeface="微軟正黑體" panose="020B0604030504040204" pitchFamily="34" charset="-120"/>
                <a:ea typeface="微軟正黑體" panose="020B0604030504040204" pitchFamily="34" charset="-120"/>
              </a:rPr>
              <a:t> 案主、產生個人反移情的厭惡感；自責於治療經驗</a:t>
            </a:r>
            <a:endParaRPr lang="en-US" altLang="zh-TW" sz="3000" b="1" dirty="0" smtClean="0">
              <a:solidFill>
                <a:srgbClr val="0000FF"/>
              </a:solidFill>
              <a:latin typeface="微軟正黑體" panose="020B0604030504040204" pitchFamily="34" charset="-120"/>
              <a:ea typeface="微軟正黑體" panose="020B0604030504040204" pitchFamily="34" charset="-120"/>
            </a:endParaRPr>
          </a:p>
          <a:p>
            <a:pPr marL="0" indent="0" eaLnBrk="1" hangingPunct="1">
              <a:lnSpc>
                <a:spcPts val="3000"/>
              </a:lnSpc>
              <a:buNone/>
            </a:pPr>
            <a:r>
              <a:rPr lang="zh-TW" altLang="en-US" sz="3000" b="1" dirty="0">
                <a:solidFill>
                  <a:srgbClr val="0000FF"/>
                </a:solidFill>
                <a:latin typeface="微軟正黑體" panose="020B0604030504040204" pitchFamily="34" charset="-120"/>
                <a:ea typeface="微軟正黑體" panose="020B0604030504040204" pitchFamily="34" charset="-120"/>
              </a:rPr>
              <a:t> </a:t>
            </a:r>
            <a:r>
              <a:rPr lang="zh-TW" altLang="en-US" sz="3000" b="1" dirty="0" smtClean="0">
                <a:solidFill>
                  <a:srgbClr val="0000FF"/>
                </a:solidFill>
                <a:latin typeface="微軟正黑體" panose="020B0604030504040204" pitchFamily="34" charset="-120"/>
                <a:ea typeface="微軟正黑體" panose="020B0604030504040204" pitchFamily="34" charset="-120"/>
              </a:rPr>
              <a:t> 的負面感受如罪惡感、羞愧感等  </a:t>
            </a:r>
            <a:r>
              <a:rPr lang="en-US" altLang="zh-TW" sz="3000" b="1" dirty="0" smtClean="0">
                <a:solidFill>
                  <a:srgbClr val="C00000"/>
                </a:solidFill>
                <a:latin typeface="微軟正黑體" panose="020B0604030504040204" pitchFamily="34" charset="-120"/>
                <a:ea typeface="微軟正黑體" panose="020B0604030504040204" pitchFamily="34" charset="-120"/>
              </a:rPr>
              <a:t>(</a:t>
            </a:r>
            <a:r>
              <a:rPr lang="zh-TW" altLang="en-US" sz="3000" b="1" dirty="0" smtClean="0">
                <a:solidFill>
                  <a:srgbClr val="C00000"/>
                </a:solidFill>
                <a:latin typeface="微軟正黑體" panose="020B0604030504040204" pitchFamily="34" charset="-120"/>
                <a:ea typeface="微軟正黑體" panose="020B0604030504040204" pitchFamily="34" charset="-120"/>
              </a:rPr>
              <a:t>客觀反移情）</a:t>
            </a:r>
            <a:r>
              <a:rPr lang="zh-TW" altLang="en-US" sz="3000" b="1" dirty="0" smtClean="0">
                <a:solidFill>
                  <a:schemeClr val="tx1"/>
                </a:solidFill>
                <a:latin typeface="微軟正黑體" panose="020B0604030504040204" pitchFamily="34" charset="-120"/>
                <a:ea typeface="微軟正黑體" panose="020B0604030504040204" pitchFamily="34" charset="-120"/>
              </a:rPr>
              <a:t>；</a:t>
            </a:r>
          </a:p>
          <a:p>
            <a:pPr marL="0" indent="0" eaLnBrk="1" hangingPunct="1">
              <a:lnSpc>
                <a:spcPts val="3000"/>
              </a:lnSpc>
              <a:buNone/>
            </a:pPr>
            <a:r>
              <a:rPr lang="en-US" altLang="zh-TW" sz="3000" b="1" dirty="0" smtClean="0">
                <a:solidFill>
                  <a:schemeClr val="tx1"/>
                </a:solidFill>
                <a:latin typeface="微軟正黑體" panose="020B0604030504040204" pitchFamily="34" charset="-120"/>
                <a:ea typeface="微軟正黑體" panose="020B0604030504040204" pitchFamily="34" charset="-120"/>
              </a:rPr>
              <a:t>2.</a:t>
            </a:r>
            <a:r>
              <a:rPr lang="zh-TW" altLang="en-US" sz="3000" b="1" dirty="0" smtClean="0">
                <a:solidFill>
                  <a:schemeClr val="tx1"/>
                </a:solidFill>
                <a:latin typeface="微軟正黑體" panose="020B0604030504040204" pitchFamily="34" charset="-120"/>
                <a:ea typeface="微軟正黑體" panose="020B0604030504040204" pitchFamily="34" charset="-120"/>
              </a:rPr>
              <a:t>面對案主的過度要求和各種侵入的行為，</a:t>
            </a:r>
            <a:r>
              <a:rPr lang="zh-TW" altLang="en-US" sz="3000" b="1" dirty="0" smtClean="0">
                <a:solidFill>
                  <a:srgbClr val="0000FF"/>
                </a:solidFill>
                <a:latin typeface="微軟正黑體" panose="020B0604030504040204" pitchFamily="34" charset="-120"/>
                <a:ea typeface="微軟正黑體" panose="020B0604030504040204" pitchFamily="34" charset="-120"/>
              </a:rPr>
              <a:t>治療師</a:t>
            </a:r>
            <a:endParaRPr lang="en-US" altLang="zh-TW" sz="3000" b="1" dirty="0" smtClean="0">
              <a:solidFill>
                <a:srgbClr val="0000FF"/>
              </a:solidFill>
              <a:latin typeface="微軟正黑體" panose="020B0604030504040204" pitchFamily="34" charset="-120"/>
              <a:ea typeface="微軟正黑體" panose="020B0604030504040204" pitchFamily="34" charset="-120"/>
            </a:endParaRPr>
          </a:p>
          <a:p>
            <a:pPr marL="0" indent="0" eaLnBrk="1" hangingPunct="1">
              <a:lnSpc>
                <a:spcPts val="3000"/>
              </a:lnSpc>
              <a:buNone/>
            </a:pPr>
            <a:r>
              <a:rPr lang="zh-TW" altLang="en-US" sz="3000" b="1" dirty="0">
                <a:solidFill>
                  <a:srgbClr val="0000FF"/>
                </a:solidFill>
                <a:latin typeface="微軟正黑體" panose="020B0604030504040204" pitchFamily="34" charset="-120"/>
                <a:ea typeface="微軟正黑體" panose="020B0604030504040204" pitchFamily="34" charset="-120"/>
              </a:rPr>
              <a:t> </a:t>
            </a:r>
            <a:r>
              <a:rPr lang="zh-TW" altLang="en-US" sz="3000" b="1" dirty="0" smtClean="0">
                <a:solidFill>
                  <a:srgbClr val="0000FF"/>
                </a:solidFill>
                <a:latin typeface="微軟正黑體" panose="020B0604030504040204" pitchFamily="34" charset="-120"/>
                <a:ea typeface="微軟正黑體" panose="020B0604030504040204" pitchFamily="34" charset="-120"/>
              </a:rPr>
              <a:t> 可能會感覺被排斥拒絕、有罪惡感與被吞噬的感</a:t>
            </a:r>
            <a:endParaRPr lang="en-US" altLang="zh-TW" sz="3000" b="1" dirty="0" smtClean="0">
              <a:solidFill>
                <a:srgbClr val="0000FF"/>
              </a:solidFill>
              <a:latin typeface="微軟正黑體" panose="020B0604030504040204" pitchFamily="34" charset="-120"/>
              <a:ea typeface="微軟正黑體" panose="020B0604030504040204" pitchFamily="34" charset="-120"/>
            </a:endParaRPr>
          </a:p>
          <a:p>
            <a:pPr marL="0" indent="0" eaLnBrk="1" hangingPunct="1">
              <a:lnSpc>
                <a:spcPts val="3000"/>
              </a:lnSpc>
              <a:buNone/>
            </a:pPr>
            <a:r>
              <a:rPr lang="zh-TW" altLang="en-US" sz="3000" b="1" dirty="0">
                <a:solidFill>
                  <a:srgbClr val="0000FF"/>
                </a:solidFill>
                <a:latin typeface="微軟正黑體" panose="020B0604030504040204" pitchFamily="34" charset="-120"/>
                <a:ea typeface="微軟正黑體" panose="020B0604030504040204" pitchFamily="34" charset="-120"/>
              </a:rPr>
              <a:t> </a:t>
            </a:r>
            <a:r>
              <a:rPr lang="zh-TW" altLang="en-US" sz="3000" b="1" dirty="0" smtClean="0">
                <a:solidFill>
                  <a:srgbClr val="0000FF"/>
                </a:solidFill>
                <a:latin typeface="微軟正黑體" panose="020B0604030504040204" pitchFamily="34" charset="-120"/>
                <a:ea typeface="微軟正黑體" panose="020B0604030504040204" pitchFamily="34" charset="-120"/>
              </a:rPr>
              <a:t> 覺或是被激怒</a:t>
            </a:r>
            <a:r>
              <a:rPr lang="zh-TW" altLang="en-US" sz="3000" b="1" dirty="0" smtClean="0">
                <a:solidFill>
                  <a:srgbClr val="C00000"/>
                </a:solidFill>
                <a:latin typeface="微軟正黑體" panose="020B0604030504040204" pitchFamily="34" charset="-120"/>
                <a:ea typeface="微軟正黑體" panose="020B0604030504040204" pitchFamily="34" charset="-120"/>
              </a:rPr>
              <a:t>（主觀</a:t>
            </a:r>
            <a:r>
              <a:rPr lang="en-US" altLang="zh-TW" sz="3000" b="1" dirty="0" smtClean="0">
                <a:solidFill>
                  <a:srgbClr val="C00000"/>
                </a:solidFill>
                <a:latin typeface="微軟正黑體" panose="020B0604030504040204" pitchFamily="34" charset="-120"/>
                <a:ea typeface="微軟正黑體" panose="020B0604030504040204" pitchFamily="34" charset="-120"/>
              </a:rPr>
              <a:t>/</a:t>
            </a:r>
            <a:r>
              <a:rPr lang="zh-TW" altLang="en-US" sz="3000" b="1" dirty="0" smtClean="0">
                <a:solidFill>
                  <a:srgbClr val="C00000"/>
                </a:solidFill>
                <a:latin typeface="微軟正黑體" panose="020B0604030504040204" pitchFamily="34" charset="-120"/>
                <a:ea typeface="微軟正黑體" panose="020B0604030504040204" pitchFamily="34" charset="-120"/>
              </a:rPr>
              <a:t>客觀反移情</a:t>
            </a:r>
            <a:r>
              <a:rPr lang="en-US" altLang="zh-TW" sz="3000" b="1" dirty="0" smtClean="0">
                <a:solidFill>
                  <a:srgbClr val="C00000"/>
                </a:solidFill>
                <a:latin typeface="微軟正黑體" panose="020B0604030504040204" pitchFamily="34" charset="-120"/>
                <a:ea typeface="微軟正黑體" panose="020B0604030504040204" pitchFamily="34" charset="-120"/>
              </a:rPr>
              <a:t>)</a:t>
            </a:r>
            <a:r>
              <a:rPr lang="zh-TW" altLang="en-US" sz="3000" b="1" dirty="0" smtClean="0">
                <a:solidFill>
                  <a:schemeClr val="tx1"/>
                </a:solidFill>
                <a:latin typeface="微軟正黑體" panose="020B0604030504040204" pitchFamily="34" charset="-120"/>
                <a:ea typeface="微軟正黑體" panose="020B0604030504040204" pitchFamily="34" charset="-120"/>
              </a:rPr>
              <a:t>；</a:t>
            </a:r>
            <a:endParaRPr lang="en-US" altLang="zh-TW" sz="3000" b="1" dirty="0" smtClean="0">
              <a:solidFill>
                <a:schemeClr val="tx1"/>
              </a:solidFill>
              <a:latin typeface="微軟正黑體" panose="020B0604030504040204" pitchFamily="34" charset="-120"/>
              <a:ea typeface="微軟正黑體" panose="020B0604030504040204" pitchFamily="34" charset="-120"/>
            </a:endParaRPr>
          </a:p>
          <a:p>
            <a:pPr marL="0" indent="0" eaLnBrk="1" hangingPunct="1">
              <a:lnSpc>
                <a:spcPts val="3000"/>
              </a:lnSpc>
              <a:buNone/>
            </a:pPr>
            <a:r>
              <a:rPr lang="en-US" altLang="zh-TW" sz="3000" b="1" dirty="0">
                <a:solidFill>
                  <a:schemeClr val="tx1"/>
                </a:solidFill>
                <a:latin typeface="微軟正黑體" panose="020B0604030504040204" pitchFamily="34" charset="-120"/>
                <a:ea typeface="微軟正黑體" panose="020B0604030504040204" pitchFamily="34" charset="-120"/>
              </a:rPr>
              <a:t>3.</a:t>
            </a:r>
            <a:r>
              <a:rPr lang="zh-TW" altLang="en-US" sz="3000" b="1" dirty="0">
                <a:solidFill>
                  <a:schemeClr val="tx1"/>
                </a:solidFill>
                <a:latin typeface="微軟正黑體" panose="020B0604030504040204" pitchFamily="34" charset="-120"/>
                <a:ea typeface="微軟正黑體" panose="020B0604030504040204" pitchFamily="34" charset="-120"/>
              </a:rPr>
              <a:t>當案主不斷漠視諮商師的界限與限制時，會</a:t>
            </a:r>
            <a:r>
              <a:rPr lang="zh-TW" altLang="en-US" sz="3000" b="1" dirty="0" smtClean="0">
                <a:solidFill>
                  <a:schemeClr val="tx1"/>
                </a:solidFill>
                <a:latin typeface="微軟正黑體" panose="020B0604030504040204" pitchFamily="34" charset="-120"/>
                <a:ea typeface="微軟正黑體" panose="020B0604030504040204" pitchFamily="34" charset="-120"/>
              </a:rPr>
              <a:t>導致</a:t>
            </a:r>
            <a:endParaRPr lang="en-US" altLang="zh-TW" sz="3000" b="1" dirty="0" smtClean="0">
              <a:solidFill>
                <a:schemeClr val="tx1"/>
              </a:solidFill>
              <a:latin typeface="微軟正黑體" panose="020B0604030504040204" pitchFamily="34" charset="-120"/>
              <a:ea typeface="微軟正黑體" panose="020B0604030504040204" pitchFamily="34" charset="-120"/>
            </a:endParaRPr>
          </a:p>
          <a:p>
            <a:pPr marL="0" indent="0" eaLnBrk="1" hangingPunct="1">
              <a:lnSpc>
                <a:spcPts val="3000"/>
              </a:lnSpc>
              <a:buNone/>
            </a:pPr>
            <a:r>
              <a:rPr lang="zh-TW" altLang="en-US" sz="3000" b="1" dirty="0">
                <a:solidFill>
                  <a:schemeClr val="tx1"/>
                </a:solidFill>
                <a:latin typeface="微軟正黑體" panose="020B0604030504040204" pitchFamily="34" charset="-120"/>
                <a:ea typeface="微軟正黑體" panose="020B0604030504040204" pitchFamily="34" charset="-120"/>
              </a:rPr>
              <a:t> </a:t>
            </a:r>
            <a:r>
              <a:rPr lang="zh-TW" altLang="en-US" sz="3000" b="1" dirty="0" smtClean="0">
                <a:solidFill>
                  <a:schemeClr val="tx1"/>
                </a:solidFill>
                <a:latin typeface="微軟正黑體" panose="020B0604030504040204" pitchFamily="34" charset="-120"/>
                <a:ea typeface="微軟正黑體" panose="020B0604030504040204" pitchFamily="34" charset="-120"/>
              </a:rPr>
              <a:t>  </a:t>
            </a:r>
            <a:r>
              <a:rPr lang="zh-TW" altLang="en-US" sz="3000" b="1" dirty="0" smtClean="0">
                <a:solidFill>
                  <a:srgbClr val="0000FF"/>
                </a:solidFill>
                <a:latin typeface="微軟正黑體" panose="020B0604030504040204" pitchFamily="34" charset="-120"/>
                <a:ea typeface="微軟正黑體" panose="020B0604030504040204" pitchFamily="34" charset="-120"/>
              </a:rPr>
              <a:t>諮商</a:t>
            </a:r>
            <a:r>
              <a:rPr lang="zh-TW" altLang="en-US" sz="3000" b="1" dirty="0">
                <a:solidFill>
                  <a:srgbClr val="0000FF"/>
                </a:solidFill>
                <a:latin typeface="微軟正黑體" panose="020B0604030504040204" pitchFamily="34" charset="-120"/>
                <a:ea typeface="微軟正黑體" panose="020B0604030504040204" pitchFamily="34" charset="-120"/>
              </a:rPr>
              <a:t>師有受挫的感覺，而較無彈性地、</a:t>
            </a:r>
            <a:r>
              <a:rPr lang="zh-TW" altLang="en-US" sz="3000" b="1" dirty="0" smtClean="0">
                <a:solidFill>
                  <a:srgbClr val="0000FF"/>
                </a:solidFill>
                <a:latin typeface="微軟正黑體" panose="020B0604030504040204" pitchFamily="34" charset="-120"/>
                <a:ea typeface="微軟正黑體" panose="020B0604030504040204" pitchFamily="34" charset="-120"/>
              </a:rPr>
              <a:t>設立更嚴</a:t>
            </a:r>
            <a:endParaRPr lang="en-US" altLang="zh-TW" sz="3000" b="1" dirty="0" smtClean="0">
              <a:solidFill>
                <a:srgbClr val="0000FF"/>
              </a:solidFill>
              <a:latin typeface="微軟正黑體" panose="020B0604030504040204" pitchFamily="34" charset="-120"/>
              <a:ea typeface="微軟正黑體" panose="020B0604030504040204" pitchFamily="34" charset="-120"/>
            </a:endParaRPr>
          </a:p>
          <a:p>
            <a:pPr marL="0" indent="0" eaLnBrk="1" hangingPunct="1">
              <a:lnSpc>
                <a:spcPts val="3000"/>
              </a:lnSpc>
              <a:buNone/>
            </a:pPr>
            <a:r>
              <a:rPr lang="zh-TW" altLang="en-US" sz="3000" b="1" dirty="0">
                <a:solidFill>
                  <a:srgbClr val="0000FF"/>
                </a:solidFill>
                <a:latin typeface="微軟正黑體" panose="020B0604030504040204" pitchFamily="34" charset="-120"/>
                <a:ea typeface="微軟正黑體" panose="020B0604030504040204" pitchFamily="34" charset="-120"/>
              </a:rPr>
              <a:t> </a:t>
            </a:r>
            <a:r>
              <a:rPr lang="zh-TW" altLang="en-US" sz="3000" b="1" dirty="0" smtClean="0">
                <a:solidFill>
                  <a:srgbClr val="0000FF"/>
                </a:solidFill>
                <a:latin typeface="微軟正黑體" panose="020B0604030504040204" pitchFamily="34" charset="-120"/>
                <a:ea typeface="微軟正黑體" panose="020B0604030504040204" pitchFamily="34" charset="-120"/>
              </a:rPr>
              <a:t>  厲</a:t>
            </a:r>
            <a:r>
              <a:rPr lang="zh-TW" altLang="en-US" sz="3000" b="1" dirty="0">
                <a:solidFill>
                  <a:srgbClr val="0000FF"/>
                </a:solidFill>
                <a:latin typeface="微軟正黑體" panose="020B0604030504040204" pitchFamily="34" charset="-120"/>
                <a:ea typeface="微軟正黑體" panose="020B0604030504040204" pitchFamily="34" charset="-120"/>
              </a:rPr>
              <a:t>堅固的界限，並忽略和案主的處理過程</a:t>
            </a:r>
            <a:r>
              <a:rPr lang="zh-TW" altLang="en-US" sz="3000" b="1" dirty="0" smtClean="0">
                <a:solidFill>
                  <a:schemeClr val="tx1"/>
                </a:solidFill>
                <a:latin typeface="微軟正黑體" panose="020B0604030504040204" pitchFamily="34" charset="-120"/>
                <a:ea typeface="微軟正黑體" panose="020B0604030504040204" pitchFamily="34" charset="-120"/>
              </a:rPr>
              <a:t>，顯示</a:t>
            </a:r>
            <a:endParaRPr lang="en-US" altLang="zh-TW" sz="3000" b="1" dirty="0" smtClean="0">
              <a:solidFill>
                <a:schemeClr val="tx1"/>
              </a:solidFill>
              <a:latin typeface="微軟正黑體" panose="020B0604030504040204" pitchFamily="34" charset="-120"/>
              <a:ea typeface="微軟正黑體" panose="020B0604030504040204" pitchFamily="34" charset="-120"/>
            </a:endParaRPr>
          </a:p>
          <a:p>
            <a:pPr marL="0" indent="0" eaLnBrk="1" hangingPunct="1">
              <a:lnSpc>
                <a:spcPts val="3200"/>
              </a:lnSpc>
              <a:buNone/>
            </a:pPr>
            <a:r>
              <a:rPr lang="zh-TW" altLang="en-US" sz="3000" b="1" dirty="0">
                <a:solidFill>
                  <a:schemeClr val="tx1"/>
                </a:solidFill>
                <a:latin typeface="微軟正黑體" panose="020B0604030504040204" pitchFamily="34" charset="-120"/>
                <a:ea typeface="微軟正黑體" panose="020B0604030504040204" pitchFamily="34" charset="-120"/>
              </a:rPr>
              <a:t> </a:t>
            </a:r>
            <a:r>
              <a:rPr lang="zh-TW" altLang="en-US" sz="3000" b="1" dirty="0" smtClean="0">
                <a:solidFill>
                  <a:schemeClr val="tx1"/>
                </a:solidFill>
                <a:latin typeface="微軟正黑體" panose="020B0604030504040204" pitchFamily="34" charset="-120"/>
                <a:ea typeface="微軟正黑體" panose="020B0604030504040204" pitchFamily="34" charset="-120"/>
              </a:rPr>
              <a:t>  諮商</a:t>
            </a:r>
            <a:r>
              <a:rPr lang="zh-TW" altLang="en-US" sz="3000" b="1" dirty="0">
                <a:solidFill>
                  <a:schemeClr val="tx1"/>
                </a:solidFill>
                <a:latin typeface="微軟正黑體" panose="020B0604030504040204" pitchFamily="34" charset="-120"/>
                <a:ea typeface="微軟正黑體" panose="020B0604030504040204" pitchFamily="34" charset="-120"/>
              </a:rPr>
              <a:t>師被引發出自己的反</a:t>
            </a:r>
            <a:r>
              <a:rPr lang="zh-TW" altLang="en-US" sz="3000" b="1" dirty="0" smtClean="0">
                <a:solidFill>
                  <a:schemeClr val="tx1"/>
                </a:solidFill>
                <a:latin typeface="微軟正黑體" panose="020B0604030504040204" pitchFamily="34" charset="-120"/>
                <a:ea typeface="微軟正黑體" panose="020B0604030504040204" pitchFamily="34" charset="-120"/>
              </a:rPr>
              <a:t>移情</a:t>
            </a:r>
            <a:r>
              <a:rPr lang="en-US" altLang="zh-TW" sz="3000" b="1" dirty="0" smtClean="0">
                <a:solidFill>
                  <a:srgbClr val="C00000"/>
                </a:solidFill>
                <a:latin typeface="微軟正黑體" panose="020B0604030504040204" pitchFamily="34" charset="-120"/>
                <a:ea typeface="微軟正黑體" panose="020B0604030504040204" pitchFamily="34" charset="-120"/>
              </a:rPr>
              <a:t>(</a:t>
            </a:r>
            <a:r>
              <a:rPr lang="zh-TW" altLang="en-US" sz="3000" b="1" dirty="0" smtClean="0">
                <a:solidFill>
                  <a:srgbClr val="C00000"/>
                </a:solidFill>
                <a:latin typeface="微軟正黑體" panose="020B0604030504040204" pitchFamily="34" charset="-120"/>
                <a:ea typeface="微軟正黑體" panose="020B0604030504040204" pitchFamily="34" charset="-120"/>
              </a:rPr>
              <a:t>主觀反移情）</a:t>
            </a:r>
            <a:r>
              <a:rPr lang="zh-TW" altLang="en-US" sz="3000" b="1" dirty="0" smtClean="0">
                <a:solidFill>
                  <a:schemeClr val="tx1"/>
                </a:solidFill>
                <a:latin typeface="微軟正黑體" panose="020B0604030504040204" pitchFamily="34" charset="-120"/>
                <a:ea typeface="微軟正黑體" panose="020B0604030504040204" pitchFamily="34" charset="-120"/>
              </a:rPr>
              <a:t>。</a:t>
            </a:r>
            <a:endParaRPr lang="zh-TW" altLang="en-US" sz="3000" b="1" dirty="0">
              <a:solidFill>
                <a:schemeClr val="tx1"/>
              </a:solidFill>
              <a:latin typeface="微軟正黑體" panose="020B0604030504040204" pitchFamily="34" charset="-120"/>
              <a:ea typeface="微軟正黑體" panose="020B0604030504040204" pitchFamily="34" charset="-120"/>
            </a:endParaRPr>
          </a:p>
          <a:p>
            <a:pPr marL="609600" indent="-609600" eaLnBrk="1" hangingPunct="1">
              <a:buFont typeface="Wingdings" pitchFamily="2" charset="2"/>
              <a:buAutoNum type="arabicPeriod"/>
            </a:pPr>
            <a:endParaRPr lang="zh-TW" altLang="en-US" sz="3000" b="1" dirty="0" smtClean="0">
              <a:solidFill>
                <a:srgbClr val="FF0066"/>
              </a:solidFill>
              <a:latin typeface="標楷體" pitchFamily="65" charset="-120"/>
              <a:ea typeface="標楷體" pitchFamily="65" charset="-12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4" name="標題 1"/>
          <p:cNvSpPr>
            <a:spLocks noGrp="1"/>
          </p:cNvSpPr>
          <p:nvPr>
            <p:ph type="title"/>
          </p:nvPr>
        </p:nvSpPr>
        <p:spPr>
          <a:xfrm>
            <a:off x="1062608" y="188640"/>
            <a:ext cx="7162800" cy="576064"/>
          </a:xfrm>
        </p:spPr>
        <p:txBody>
          <a:bodyPr/>
          <a:lstStyle/>
          <a:p>
            <a:r>
              <a:rPr lang="zh-TW" altLang="en-US" b="1" dirty="0">
                <a:solidFill>
                  <a:srgbClr val="FF0000"/>
                </a:solidFill>
                <a:ea typeface="標楷體" panose="03000509000000000000" pitchFamily="65" charset="-120"/>
              </a:rPr>
              <a:t>結語</a:t>
            </a:r>
            <a:endParaRPr lang="zh-TW" altLang="en-US" dirty="0"/>
          </a:p>
        </p:txBody>
      </p:sp>
      <p:sp>
        <p:nvSpPr>
          <p:cNvPr id="1048735" name="內容版面配置區 2"/>
          <p:cNvSpPr>
            <a:spLocks noGrp="1"/>
          </p:cNvSpPr>
          <p:nvPr>
            <p:ph idx="1"/>
          </p:nvPr>
        </p:nvSpPr>
        <p:spPr>
          <a:xfrm>
            <a:off x="539552" y="1052736"/>
            <a:ext cx="8208912" cy="4896544"/>
          </a:xfrm>
        </p:spPr>
        <p:txBody>
          <a:bodyPr/>
          <a:lstStyle/>
          <a:p>
            <a:pPr>
              <a:lnSpc>
                <a:spcPts val="4200"/>
              </a:lnSpc>
            </a:pPr>
            <a:r>
              <a:rPr lang="zh-TW" altLang="en-US" b="1" dirty="0" smtClean="0">
                <a:solidFill>
                  <a:srgbClr val="0000FF"/>
                </a:solidFill>
                <a:latin typeface="微軟正黑體" panose="020B0604030504040204" pitchFamily="34" charset="-120"/>
                <a:ea typeface="微軟正黑體" panose="020B0604030504040204" pitchFamily="34" charset="-120"/>
              </a:rPr>
              <a:t>客體關係取向的</a:t>
            </a:r>
            <a:r>
              <a:rPr lang="en-US" altLang="zh-TW" b="1" dirty="0" smtClean="0">
                <a:solidFill>
                  <a:srgbClr val="0000FF"/>
                </a:solidFill>
                <a:latin typeface="微軟正黑體" panose="020B0604030504040204" pitchFamily="34" charset="-120"/>
                <a:ea typeface="微軟正黑體" panose="020B0604030504040204" pitchFamily="34" charset="-120"/>
              </a:rPr>
              <a:t>BPD</a:t>
            </a:r>
            <a:r>
              <a:rPr lang="zh-TW" altLang="en-US" b="1" dirty="0" smtClean="0">
                <a:solidFill>
                  <a:srgbClr val="0000FF"/>
                </a:solidFill>
                <a:latin typeface="微軟正黑體" panose="020B0604030504040204" pitchFamily="34" charset="-120"/>
                <a:ea typeface="微軟正黑體" panose="020B0604030504040204" pitchFamily="34" charset="-120"/>
              </a:rPr>
              <a:t>治療主要是在治療的歷程與關係中，藉由治療者的同理涵容與夠好的回應，成為案主的</a:t>
            </a:r>
            <a:r>
              <a:rPr lang="en-US" altLang="zh-TW" b="1" dirty="0" err="1" smtClean="0">
                <a:solidFill>
                  <a:srgbClr val="C00000"/>
                </a:solidFill>
                <a:latin typeface="微軟正黑體" panose="020B0604030504040204" pitchFamily="34" charset="-120"/>
                <a:ea typeface="微軟正黑體" panose="020B0604030504040204" pitchFamily="34" charset="-120"/>
              </a:rPr>
              <a:t>selfobject</a:t>
            </a:r>
            <a:r>
              <a:rPr lang="zh-TW" altLang="en-US" b="1" dirty="0" smtClean="0">
                <a:solidFill>
                  <a:srgbClr val="0000FF"/>
                </a:solidFill>
                <a:latin typeface="微軟正黑體" panose="020B0604030504040204" pitchFamily="34" charset="-120"/>
                <a:ea typeface="微軟正黑體" panose="020B0604030504040204" pitchFamily="34" charset="-120"/>
              </a:rPr>
              <a:t>，提供矯正性的人際經驗，建立工作同盟的關係，透過覺察案主的投射認同型態與善用治療者自身的反移情覺察與辨識，促進案主心理結構</a:t>
            </a:r>
            <a:r>
              <a:rPr lang="zh-TW" altLang="en-US" b="1" dirty="0">
                <a:solidFill>
                  <a:srgbClr val="0000FF"/>
                </a:solidFill>
                <a:latin typeface="微軟正黑體" panose="020B0604030504040204" pitchFamily="34" charset="-120"/>
                <a:ea typeface="微軟正黑體" panose="020B0604030504040204" pitchFamily="34" charset="-120"/>
              </a:rPr>
              <a:t>的調整與人際關係議題的處理，</a:t>
            </a:r>
            <a:r>
              <a:rPr lang="zh-TW" altLang="en-US" b="1" dirty="0" smtClean="0">
                <a:solidFill>
                  <a:srgbClr val="0000FF"/>
                </a:solidFill>
                <a:latin typeface="微軟正黑體" panose="020B0604030504040204" pitchFamily="34" charset="-120"/>
                <a:ea typeface="微軟正黑體" panose="020B0604030504040204" pitchFamily="34" charset="-120"/>
              </a:rPr>
              <a:t>幫助案主從想像的人際關係進到真實的人際關係。</a:t>
            </a:r>
            <a:endParaRPr lang="en-US" altLang="zh-TW" b="1" dirty="0" smtClean="0">
              <a:solidFill>
                <a:srgbClr val="0000FF"/>
              </a:solidFill>
              <a:latin typeface="微軟正黑體" panose="020B0604030504040204" pitchFamily="34" charset="-120"/>
              <a:ea typeface="微軟正黑體" panose="020B0604030504040204" pitchFamily="34" charset="-120"/>
            </a:endParaRPr>
          </a:p>
          <a:p>
            <a:pPr marL="0" indent="0">
              <a:buNone/>
            </a:pPr>
            <a:endParaRPr lang="zh-TW"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6" name="Rectangle 3"/>
          <p:cNvSpPr>
            <a:spLocks noGrp="1" noChangeArrowheads="1"/>
          </p:cNvSpPr>
          <p:nvPr>
            <p:ph type="body" idx="1"/>
          </p:nvPr>
        </p:nvSpPr>
        <p:spPr>
          <a:xfrm>
            <a:off x="250825" y="332656"/>
            <a:ext cx="8713788" cy="6336433"/>
          </a:xfrm>
        </p:spPr>
        <p:txBody>
          <a:bodyPr/>
          <a:lstStyle/>
          <a:p>
            <a:pPr marL="609600" indent="-609600">
              <a:buFontTx/>
              <a:buNone/>
            </a:pPr>
            <a:r>
              <a:rPr lang="zh-TW" altLang="en-US" sz="3600" b="1" dirty="0" smtClean="0">
                <a:solidFill>
                  <a:srgbClr val="0000FF"/>
                </a:solidFill>
                <a:ea typeface="標楷體" panose="03000509000000000000" pitchFamily="65" charset="-120"/>
              </a:rPr>
              <a:t>     </a:t>
            </a:r>
            <a:r>
              <a:rPr lang="zh-TW" altLang="en-US" sz="3600" b="1" dirty="0" smtClean="0">
                <a:solidFill>
                  <a:srgbClr val="0000FF"/>
                </a:solidFill>
                <a:latin typeface="微軟正黑體" panose="020B0604030504040204" pitchFamily="34" charset="-120"/>
                <a:ea typeface="微軟正黑體" panose="020B0604030504040204" pitchFamily="34" charset="-120"/>
              </a:rPr>
              <a:t>客體關係取向治療主要針對案主在生命</a:t>
            </a:r>
            <a:endParaRPr lang="en-US" altLang="zh-TW" sz="3600" b="1" dirty="0" smtClean="0">
              <a:solidFill>
                <a:srgbClr val="0000FF"/>
              </a:solidFill>
              <a:latin typeface="微軟正黑體" panose="020B0604030504040204" pitchFamily="34" charset="-120"/>
              <a:ea typeface="微軟正黑體" panose="020B0604030504040204" pitchFamily="34" charset="-120"/>
            </a:endParaRPr>
          </a:p>
          <a:p>
            <a:pPr marL="609600" indent="-609600">
              <a:buFontTx/>
              <a:buNone/>
            </a:pPr>
            <a:r>
              <a:rPr lang="zh-TW" altLang="en-US" sz="3600" b="1" dirty="0" smtClean="0">
                <a:solidFill>
                  <a:srgbClr val="0000FF"/>
                </a:solidFill>
                <a:latin typeface="微軟正黑體" panose="020B0604030504040204" pitchFamily="34" charset="-120"/>
                <a:ea typeface="微軟正黑體" panose="020B0604030504040204" pitchFamily="34" charset="-120"/>
              </a:rPr>
              <a:t>早期的客體失落創傷經驗，藉由治療歷程</a:t>
            </a:r>
            <a:endParaRPr lang="en-US" altLang="zh-TW" sz="3600" b="1" dirty="0" smtClean="0">
              <a:solidFill>
                <a:srgbClr val="0000FF"/>
              </a:solidFill>
              <a:latin typeface="微軟正黑體" panose="020B0604030504040204" pitchFamily="34" charset="-120"/>
              <a:ea typeface="微軟正黑體" panose="020B0604030504040204" pitchFamily="34" charset="-120"/>
            </a:endParaRPr>
          </a:p>
          <a:p>
            <a:pPr marL="609600" indent="-609600">
              <a:buFontTx/>
              <a:buNone/>
            </a:pPr>
            <a:r>
              <a:rPr lang="zh-TW" altLang="en-US" sz="3600" b="1" dirty="0" smtClean="0">
                <a:solidFill>
                  <a:srgbClr val="0000FF"/>
                </a:solidFill>
                <a:latin typeface="微軟正黑體" panose="020B0604030504040204" pitchFamily="34" charset="-120"/>
                <a:ea typeface="微軟正黑體" panose="020B0604030504040204" pitchFamily="34" charset="-120"/>
              </a:rPr>
              <a:t>與關係，提供案主矯正性的人際經驗（</a:t>
            </a:r>
            <a:endParaRPr lang="en-US" altLang="zh-TW" sz="3600" b="1" dirty="0" smtClean="0">
              <a:solidFill>
                <a:srgbClr val="0000FF"/>
              </a:solidFill>
              <a:latin typeface="微軟正黑體" panose="020B0604030504040204" pitchFamily="34" charset="-120"/>
              <a:ea typeface="微軟正黑體" panose="020B0604030504040204" pitchFamily="34" charset="-120"/>
            </a:endParaRPr>
          </a:p>
          <a:p>
            <a:pPr marL="609600" indent="-609600">
              <a:buFontTx/>
              <a:buNone/>
            </a:pPr>
            <a:r>
              <a:rPr lang="en-US" altLang="zh-TW" sz="3600" b="1" dirty="0" smtClean="0">
                <a:solidFill>
                  <a:srgbClr val="C00000"/>
                </a:solidFill>
                <a:latin typeface="Calibri" panose="020F0502020204030204" pitchFamily="34" charset="0"/>
                <a:ea typeface="微軟正黑體" panose="020B0604030504040204" pitchFamily="34" charset="-120"/>
                <a:cs typeface="Calibri" panose="020F0502020204030204" pitchFamily="34" charset="0"/>
              </a:rPr>
              <a:t>good </a:t>
            </a:r>
            <a:r>
              <a:rPr lang="en-US" altLang="zh-TW" sz="3600" b="1" dirty="0">
                <a:solidFill>
                  <a:srgbClr val="C00000"/>
                </a:solidFill>
                <a:latin typeface="Calibri" panose="020F0502020204030204" pitchFamily="34" charset="0"/>
                <a:ea typeface="微軟正黑體" panose="020B0604030504040204" pitchFamily="34" charset="-120"/>
                <a:cs typeface="Calibri" panose="020F0502020204030204" pitchFamily="34" charset="0"/>
              </a:rPr>
              <a:t>me-good </a:t>
            </a:r>
            <a:r>
              <a:rPr lang="en-US" altLang="zh-TW" sz="3600" b="1" dirty="0" smtClean="0">
                <a:solidFill>
                  <a:srgbClr val="C00000"/>
                </a:solidFill>
                <a:latin typeface="Calibri" panose="020F0502020204030204" pitchFamily="34" charset="0"/>
                <a:ea typeface="微軟正黑體" panose="020B0604030504040204" pitchFamily="34" charset="-120"/>
                <a:cs typeface="Calibri" panose="020F0502020204030204" pitchFamily="34" charset="0"/>
              </a:rPr>
              <a:t>object</a:t>
            </a:r>
            <a:r>
              <a:rPr lang="zh-TW" altLang="en-US" sz="3600" b="1" dirty="0" smtClean="0">
                <a:solidFill>
                  <a:srgbClr val="C00000"/>
                </a:solidFill>
                <a:latin typeface="Calibri" panose="020F0502020204030204" pitchFamily="34" charset="0"/>
                <a:ea typeface="微軟正黑體" panose="020B0604030504040204" pitchFamily="34" charset="-120"/>
                <a:cs typeface="Calibri" panose="020F0502020204030204" pitchFamily="34" charset="0"/>
              </a:rPr>
              <a:t>）</a:t>
            </a:r>
            <a:r>
              <a:rPr lang="zh-TW" altLang="en-US" sz="3600" b="1" dirty="0" smtClean="0">
                <a:solidFill>
                  <a:srgbClr val="0000FF"/>
                </a:solidFill>
                <a:latin typeface="Calibri" panose="020F0502020204030204" pitchFamily="34" charset="0"/>
                <a:ea typeface="微軟正黑體" panose="020B0604030504040204" pitchFamily="34" charset="-120"/>
                <a:cs typeface="Calibri" panose="020F0502020204030204" pitchFamily="34" charset="0"/>
              </a:rPr>
              <a:t>    </a:t>
            </a:r>
            <a:r>
              <a:rPr lang="zh-TW" altLang="en-US" sz="3600" b="1" dirty="0" smtClean="0">
                <a:solidFill>
                  <a:srgbClr val="0000FF"/>
                </a:solidFill>
                <a:latin typeface="微軟正黑體" panose="020B0604030504040204" pitchFamily="34" charset="-120"/>
                <a:ea typeface="微軟正黑體" panose="020B0604030504040204" pitchFamily="34" charset="-120"/>
              </a:rPr>
              <a:t>矯正</a:t>
            </a:r>
            <a:r>
              <a:rPr lang="zh-TW" altLang="en-US" sz="3600" b="1" dirty="0">
                <a:solidFill>
                  <a:srgbClr val="0000FF"/>
                </a:solidFill>
                <a:latin typeface="微軟正黑體" panose="020B0604030504040204" pitchFamily="34" charset="-120"/>
                <a:ea typeface="微軟正黑體" panose="020B0604030504040204" pitchFamily="34" charset="-120"/>
              </a:rPr>
              <a:t>案主</a:t>
            </a:r>
            <a:r>
              <a:rPr lang="zh-TW" altLang="en-US" sz="3600" b="1" dirty="0" smtClean="0">
                <a:solidFill>
                  <a:srgbClr val="0000FF"/>
                </a:solidFill>
                <a:latin typeface="微軟正黑體" panose="020B0604030504040204" pitchFamily="34" charset="-120"/>
                <a:ea typeface="微軟正黑體" panose="020B0604030504040204" pitchFamily="34" charset="-120"/>
              </a:rPr>
              <a:t>扭曲</a:t>
            </a:r>
            <a:endParaRPr lang="en-US" altLang="zh-TW" sz="3600" b="1" dirty="0" smtClean="0">
              <a:solidFill>
                <a:srgbClr val="0000FF"/>
              </a:solidFill>
              <a:latin typeface="微軟正黑體" panose="020B0604030504040204" pitchFamily="34" charset="-120"/>
              <a:ea typeface="微軟正黑體" panose="020B0604030504040204" pitchFamily="34" charset="-120"/>
            </a:endParaRPr>
          </a:p>
          <a:p>
            <a:pPr marL="609600" indent="-609600">
              <a:buFontTx/>
              <a:buNone/>
            </a:pPr>
            <a:r>
              <a:rPr lang="zh-TW" altLang="en-US" sz="3600" b="1" dirty="0" smtClean="0">
                <a:solidFill>
                  <a:srgbClr val="0000FF"/>
                </a:solidFill>
                <a:latin typeface="微軟正黑體" panose="020B0604030504040204" pitchFamily="34" charset="-120"/>
                <a:ea typeface="微軟正黑體" panose="020B0604030504040204" pitchFamily="34" charset="-120"/>
              </a:rPr>
              <a:t>的</a:t>
            </a:r>
            <a:r>
              <a:rPr lang="zh-TW" altLang="en-US" sz="3600" b="1" dirty="0">
                <a:solidFill>
                  <a:srgbClr val="0000FF"/>
                </a:solidFill>
                <a:latin typeface="Calibri" panose="020F0502020204030204" pitchFamily="34" charset="0"/>
                <a:ea typeface="微軟正黑體" panose="020B0604030504040204" pitchFamily="34" charset="-120"/>
                <a:cs typeface="Calibri" panose="020F0502020204030204" pitchFamily="34" charset="0"/>
              </a:rPr>
              <a:t>「</a:t>
            </a:r>
            <a:r>
              <a:rPr lang="en-US" altLang="zh-TW" sz="3600" b="1" dirty="0">
                <a:solidFill>
                  <a:srgbClr val="0000FF"/>
                </a:solidFill>
                <a:latin typeface="Calibri" panose="020F0502020204030204" pitchFamily="34" charset="0"/>
                <a:ea typeface="微軟正黑體" panose="020B0604030504040204" pitchFamily="34" charset="-120"/>
                <a:cs typeface="Calibri" panose="020F0502020204030204" pitchFamily="34" charset="0"/>
              </a:rPr>
              <a:t>bad me-bad object</a:t>
            </a:r>
            <a:r>
              <a:rPr lang="zh-TW" altLang="en-US" sz="3600" b="1" dirty="0" smtClean="0">
                <a:solidFill>
                  <a:srgbClr val="0000FF"/>
                </a:solidFill>
                <a:latin typeface="Calibri" panose="020F0502020204030204" pitchFamily="34" charset="0"/>
                <a:ea typeface="微軟正黑體" panose="020B0604030504040204" pitchFamily="34" charset="-120"/>
                <a:cs typeface="Calibri" panose="020F0502020204030204" pitchFamily="34" charset="0"/>
              </a:rPr>
              <a:t> 」</a:t>
            </a:r>
            <a:r>
              <a:rPr lang="zh-TW" altLang="en-US" sz="3600" b="1" dirty="0" smtClean="0">
                <a:solidFill>
                  <a:srgbClr val="0000FF"/>
                </a:solidFill>
                <a:latin typeface="微軟正黑體" panose="020B0604030504040204" pitchFamily="34" charset="-120"/>
                <a:ea typeface="微軟正黑體" panose="020B0604030504040204" pitchFamily="34" charset="-120"/>
              </a:rPr>
              <a:t>生命</a:t>
            </a:r>
            <a:r>
              <a:rPr lang="zh-TW" altLang="en-US" sz="3600" b="1" dirty="0">
                <a:solidFill>
                  <a:srgbClr val="0000FF"/>
                </a:solidFill>
                <a:latin typeface="微軟正黑體" panose="020B0604030504040204" pitchFamily="34" charset="-120"/>
                <a:ea typeface="微軟正黑體" panose="020B0604030504040204" pitchFamily="34" charset="-120"/>
              </a:rPr>
              <a:t>腳本</a:t>
            </a:r>
            <a:r>
              <a:rPr lang="zh-TW" altLang="en-US" sz="3600" b="1" dirty="0" smtClean="0">
                <a:solidFill>
                  <a:srgbClr val="0000FF"/>
                </a:solidFill>
                <a:latin typeface="微軟正黑體" panose="020B0604030504040204" pitchFamily="34" charset="-120"/>
                <a:ea typeface="微軟正黑體" panose="020B0604030504040204" pitchFamily="34" charset="-120"/>
              </a:rPr>
              <a:t>型態</a:t>
            </a:r>
            <a:endParaRPr lang="en-US" altLang="zh-TW" sz="3600" b="1" dirty="0" smtClean="0">
              <a:solidFill>
                <a:srgbClr val="0000FF"/>
              </a:solidFill>
              <a:latin typeface="微軟正黑體" panose="020B0604030504040204" pitchFamily="34" charset="-120"/>
              <a:ea typeface="微軟正黑體" panose="020B0604030504040204" pitchFamily="34" charset="-120"/>
            </a:endParaRPr>
          </a:p>
          <a:p>
            <a:pPr marL="609600" indent="-609600">
              <a:buFontTx/>
              <a:buNone/>
            </a:pPr>
            <a:r>
              <a:rPr lang="zh-TW" altLang="en-US" sz="3600" b="1" dirty="0" smtClean="0">
                <a:solidFill>
                  <a:srgbClr val="0000FF"/>
                </a:solidFill>
                <a:latin typeface="微軟正黑體" panose="020B0604030504040204" pitchFamily="34" charset="-120"/>
                <a:ea typeface="微軟正黑體" panose="020B0604030504040204" pitchFamily="34" charset="-120"/>
              </a:rPr>
              <a:t>與</a:t>
            </a:r>
            <a:r>
              <a:rPr lang="zh-TW" altLang="en-US" sz="3600" b="1" dirty="0">
                <a:solidFill>
                  <a:srgbClr val="0000FF"/>
                </a:solidFill>
                <a:latin typeface="微軟正黑體" panose="020B0604030504040204" pitchFamily="34" charset="-120"/>
                <a:ea typeface="微軟正黑體" panose="020B0604030504040204" pitchFamily="34" charset="-120"/>
              </a:rPr>
              <a:t>內涵   </a:t>
            </a:r>
            <a:r>
              <a:rPr lang="zh-TW" altLang="en-US" sz="3600" b="1" dirty="0" smtClean="0">
                <a:solidFill>
                  <a:srgbClr val="0000FF"/>
                </a:solidFill>
                <a:latin typeface="微軟正黑體" panose="020B0604030504040204" pitchFamily="34" charset="-120"/>
                <a:ea typeface="微軟正黑體" panose="020B0604030504040204" pitchFamily="34" charset="-120"/>
              </a:rPr>
              <a:t>   </a:t>
            </a:r>
            <a:r>
              <a:rPr lang="en-US" altLang="zh-TW" sz="3600" b="1" dirty="0" smtClean="0">
                <a:solidFill>
                  <a:srgbClr val="C00000"/>
                </a:solidFill>
                <a:latin typeface="Calibri" panose="020F0502020204030204" pitchFamily="34" charset="0"/>
                <a:ea typeface="微軟正黑體" panose="020B0604030504040204" pitchFamily="34" charset="-120"/>
                <a:cs typeface="Calibri" panose="020F0502020204030204" pitchFamily="34" charset="0"/>
              </a:rPr>
              <a:t>empower</a:t>
            </a:r>
            <a:r>
              <a:rPr lang="zh-TW" altLang="en-US" sz="3600" b="1" dirty="0">
                <a:solidFill>
                  <a:srgbClr val="C00000"/>
                </a:solidFill>
                <a:latin typeface="微軟正黑體" panose="020B0604030504040204" pitchFamily="34" charset="-120"/>
                <a:ea typeface="微軟正黑體" panose="020B0604030504040204" pitchFamily="34" charset="-120"/>
              </a:rPr>
              <a:t>案主</a:t>
            </a:r>
            <a:r>
              <a:rPr lang="zh-TW" altLang="en-US" sz="3600" b="1" dirty="0" smtClean="0">
                <a:solidFill>
                  <a:srgbClr val="C00000"/>
                </a:solidFill>
                <a:latin typeface="微軟正黑體" panose="020B0604030504040204" pitchFamily="34" charset="-120"/>
                <a:ea typeface="微軟正黑體" panose="020B0604030504040204" pitchFamily="34" charset="-120"/>
              </a:rPr>
              <a:t>的</a:t>
            </a:r>
            <a:r>
              <a:rPr lang="en-US" altLang="zh-TW" sz="3600" b="1" dirty="0" smtClean="0">
                <a:solidFill>
                  <a:srgbClr val="C00000"/>
                </a:solidFill>
                <a:latin typeface="Calibri" panose="020F0502020204030204" pitchFamily="34" charset="0"/>
                <a:ea typeface="微軟正黑體" panose="020B0604030504040204" pitchFamily="34" charset="-120"/>
                <a:cs typeface="Calibri" panose="020F0502020204030204" pitchFamily="34" charset="0"/>
              </a:rPr>
              <a:t>ego</a:t>
            </a:r>
            <a:r>
              <a:rPr lang="en-US" altLang="zh-TW" sz="3600" b="1" dirty="0" smtClean="0">
                <a:solidFill>
                  <a:srgbClr val="C00000"/>
                </a:solidFill>
                <a:latin typeface="微軟正黑體" panose="020B0604030504040204" pitchFamily="34" charset="-120"/>
                <a:ea typeface="微軟正黑體" panose="020B0604030504040204" pitchFamily="34" charset="-120"/>
              </a:rPr>
              <a:t> </a:t>
            </a:r>
            <a:r>
              <a:rPr lang="zh-TW" altLang="en-US" sz="3600" b="1" dirty="0" smtClean="0">
                <a:solidFill>
                  <a:srgbClr val="C00000"/>
                </a:solidFill>
                <a:latin typeface="微軟正黑體" panose="020B0604030504040204" pitchFamily="34" charset="-120"/>
                <a:ea typeface="微軟正黑體" panose="020B0604030504040204" pitchFamily="34" charset="-120"/>
              </a:rPr>
              <a:t>功能      </a:t>
            </a:r>
            <a:endParaRPr lang="en-US" altLang="zh-TW" sz="3600" b="1" dirty="0" smtClean="0">
              <a:solidFill>
                <a:srgbClr val="C00000"/>
              </a:solidFill>
              <a:latin typeface="微軟正黑體" panose="020B0604030504040204" pitchFamily="34" charset="-120"/>
              <a:ea typeface="微軟正黑體" panose="020B0604030504040204" pitchFamily="34" charset="-120"/>
            </a:endParaRPr>
          </a:p>
          <a:p>
            <a:pPr marL="609600" indent="-609600">
              <a:buFontTx/>
              <a:buNone/>
            </a:pPr>
            <a:r>
              <a:rPr lang="zh-TW" altLang="en-US" sz="3600" b="1" dirty="0" smtClean="0">
                <a:solidFill>
                  <a:srgbClr val="C00000"/>
                </a:solidFill>
                <a:latin typeface="微軟正黑體" panose="020B0604030504040204" pitchFamily="34" charset="-120"/>
                <a:ea typeface="微軟正黑體" panose="020B0604030504040204" pitchFamily="34" charset="-120"/>
              </a:rPr>
              <a:t>生</a:t>
            </a:r>
            <a:r>
              <a:rPr lang="zh-TW" altLang="en-US" sz="3600" b="1" dirty="0">
                <a:solidFill>
                  <a:srgbClr val="C00000"/>
                </a:solidFill>
                <a:latin typeface="微軟正黑體" panose="020B0604030504040204" pitchFamily="34" charset="-120"/>
                <a:ea typeface="微軟正黑體" panose="020B0604030504040204" pitchFamily="34" charset="-120"/>
              </a:rPr>
              <a:t>之</a:t>
            </a:r>
            <a:r>
              <a:rPr lang="zh-TW" altLang="en-US" sz="3600" b="1" dirty="0" smtClean="0">
                <a:solidFill>
                  <a:srgbClr val="C00000"/>
                </a:solidFill>
                <a:latin typeface="微軟正黑體" panose="020B0604030504040204" pitchFamily="34" charset="-120"/>
                <a:ea typeface="微軟正黑體" panose="020B0604030504040204" pitchFamily="34" charset="-120"/>
              </a:rPr>
              <a:t>本能的展現      建設性的認知</a:t>
            </a:r>
            <a:r>
              <a:rPr lang="en-US" altLang="zh-TW" sz="3600" b="1" dirty="0">
                <a:solidFill>
                  <a:srgbClr val="C00000"/>
                </a:solidFill>
                <a:latin typeface="微軟正黑體" panose="020B0604030504040204" pitchFamily="34" charset="-120"/>
                <a:ea typeface="微軟正黑體" panose="020B0604030504040204" pitchFamily="34" charset="-120"/>
              </a:rPr>
              <a:t>-</a:t>
            </a:r>
            <a:r>
              <a:rPr lang="zh-TW" altLang="en-US" sz="3600" b="1" dirty="0">
                <a:solidFill>
                  <a:srgbClr val="C00000"/>
                </a:solidFill>
                <a:latin typeface="微軟正黑體" panose="020B0604030504040204" pitchFamily="34" charset="-120"/>
                <a:ea typeface="微軟正黑體" panose="020B0604030504040204" pitchFamily="34" charset="-120"/>
              </a:rPr>
              <a:t>情緒</a:t>
            </a:r>
            <a:r>
              <a:rPr lang="en-US" altLang="zh-TW" sz="3600" b="1" dirty="0">
                <a:solidFill>
                  <a:srgbClr val="C00000"/>
                </a:solidFill>
                <a:latin typeface="微軟正黑體" panose="020B0604030504040204" pitchFamily="34" charset="-120"/>
                <a:ea typeface="微軟正黑體" panose="020B0604030504040204" pitchFamily="34" charset="-120"/>
              </a:rPr>
              <a:t>-</a:t>
            </a:r>
            <a:r>
              <a:rPr lang="zh-TW" altLang="en-US" sz="3600" b="1" dirty="0" smtClean="0">
                <a:solidFill>
                  <a:srgbClr val="C00000"/>
                </a:solidFill>
                <a:latin typeface="微軟正黑體" panose="020B0604030504040204" pitchFamily="34" charset="-120"/>
                <a:ea typeface="微軟正黑體" panose="020B0604030504040204" pitchFamily="34" charset="-120"/>
              </a:rPr>
              <a:t>行</a:t>
            </a:r>
            <a:endParaRPr lang="en-US" altLang="zh-TW" sz="3600" b="1" dirty="0" smtClean="0">
              <a:solidFill>
                <a:srgbClr val="C00000"/>
              </a:solidFill>
              <a:latin typeface="微軟正黑體" panose="020B0604030504040204" pitchFamily="34" charset="-120"/>
              <a:ea typeface="微軟正黑體" panose="020B0604030504040204" pitchFamily="34" charset="-120"/>
            </a:endParaRPr>
          </a:p>
          <a:p>
            <a:pPr marL="609600" indent="-609600">
              <a:buFontTx/>
              <a:buNone/>
            </a:pPr>
            <a:r>
              <a:rPr lang="zh-TW" altLang="en-US" sz="3600" b="1" dirty="0" smtClean="0">
                <a:solidFill>
                  <a:srgbClr val="C00000"/>
                </a:solidFill>
                <a:latin typeface="微軟正黑體" panose="020B0604030504040204" pitchFamily="34" charset="-120"/>
                <a:ea typeface="微軟正黑體" panose="020B0604030504040204" pitchFamily="34" charset="-120"/>
              </a:rPr>
              <a:t>為</a:t>
            </a:r>
            <a:endParaRPr lang="en-US" altLang="zh-TW" sz="3600" b="1" dirty="0">
              <a:solidFill>
                <a:srgbClr val="C00000"/>
              </a:solidFill>
              <a:latin typeface="微軟正黑體" panose="020B0604030504040204" pitchFamily="34" charset="-120"/>
              <a:ea typeface="微軟正黑體" panose="020B0604030504040204" pitchFamily="34" charset="-120"/>
            </a:endParaRPr>
          </a:p>
          <a:p>
            <a:pPr marL="609600" indent="-609600">
              <a:buFont typeface="Wingdings" panose="05000000000000000000" pitchFamily="2" charset="2"/>
              <a:buAutoNum type="arabicPeriod"/>
            </a:pPr>
            <a:endParaRPr lang="zh-TW" altLang="en-US" b="1" dirty="0" smtClean="0">
              <a:solidFill>
                <a:srgbClr val="7030A0"/>
              </a:solidFill>
              <a:ea typeface="標楷體" panose="03000509000000000000" pitchFamily="65" charset="-120"/>
            </a:endParaRPr>
          </a:p>
        </p:txBody>
      </p:sp>
      <p:cxnSp>
        <p:nvCxnSpPr>
          <p:cNvPr id="3145765" name="直線單箭頭接點 2"/>
          <p:cNvCxnSpPr>
            <a:cxnSpLocks/>
          </p:cNvCxnSpPr>
          <p:nvPr/>
        </p:nvCxnSpPr>
        <p:spPr bwMode="auto">
          <a:xfrm>
            <a:off x="4788024" y="2636912"/>
            <a:ext cx="432048" cy="0"/>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cxnSp>
        <p:nvCxnSpPr>
          <p:cNvPr id="3145766" name="直線單箭頭接點 5"/>
          <p:cNvCxnSpPr>
            <a:cxnSpLocks/>
          </p:cNvCxnSpPr>
          <p:nvPr/>
        </p:nvCxnSpPr>
        <p:spPr bwMode="auto">
          <a:xfrm>
            <a:off x="7380312" y="3996448"/>
            <a:ext cx="432048" cy="0"/>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cxnSp>
        <p:nvCxnSpPr>
          <p:cNvPr id="3145767" name="直線單箭頭接點 6"/>
          <p:cNvCxnSpPr>
            <a:cxnSpLocks/>
          </p:cNvCxnSpPr>
          <p:nvPr/>
        </p:nvCxnSpPr>
        <p:spPr bwMode="auto">
          <a:xfrm>
            <a:off x="3707904" y="4581128"/>
            <a:ext cx="432048" cy="0"/>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cxnSp>
        <p:nvCxnSpPr>
          <p:cNvPr id="3145768" name="直線單箭頭接點 7"/>
          <p:cNvCxnSpPr>
            <a:cxnSpLocks/>
          </p:cNvCxnSpPr>
          <p:nvPr/>
        </p:nvCxnSpPr>
        <p:spPr bwMode="auto">
          <a:xfrm>
            <a:off x="1835696" y="4005064"/>
            <a:ext cx="432048" cy="0"/>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7" name="標題 1"/>
          <p:cNvSpPr>
            <a:spLocks noGrp="1"/>
          </p:cNvSpPr>
          <p:nvPr>
            <p:ph type="title"/>
          </p:nvPr>
        </p:nvSpPr>
        <p:spPr>
          <a:xfrm>
            <a:off x="1042988" y="260350"/>
            <a:ext cx="7162800" cy="792163"/>
          </a:xfrm>
        </p:spPr>
        <p:txBody>
          <a:bodyPr/>
          <a:lstStyle/>
          <a:p>
            <a:r>
              <a:rPr lang="zh-TW" altLang="en-US" sz="4000" b="1" smtClean="0">
                <a:solidFill>
                  <a:schemeClr val="tx1"/>
                </a:solidFill>
                <a:latin typeface="標楷體" panose="03000509000000000000" pitchFamily="65" charset="-120"/>
                <a:ea typeface="標楷體" panose="03000509000000000000" pitchFamily="65" charset="-120"/>
                <a:cs typeface="Times New Roman" panose="02020603050405020304" pitchFamily="18" charset="0"/>
              </a:rPr>
              <a:t>參考資料</a:t>
            </a:r>
            <a:endParaRPr lang="zh-TW" altLang="en-US" sz="4000" smtClean="0">
              <a:latin typeface="標楷體" panose="03000509000000000000" pitchFamily="65" charset="-120"/>
              <a:ea typeface="標楷體" panose="03000509000000000000" pitchFamily="65" charset="-120"/>
              <a:cs typeface="Times New Roman" panose="02020603050405020304" pitchFamily="18" charset="0"/>
            </a:endParaRPr>
          </a:p>
        </p:txBody>
      </p:sp>
      <p:sp>
        <p:nvSpPr>
          <p:cNvPr id="1048738" name="內容版面配置區 2"/>
          <p:cNvSpPr>
            <a:spLocks noGrp="1"/>
          </p:cNvSpPr>
          <p:nvPr>
            <p:ph idx="1"/>
          </p:nvPr>
        </p:nvSpPr>
        <p:spPr>
          <a:xfrm>
            <a:off x="179388" y="1268413"/>
            <a:ext cx="8857108" cy="3528739"/>
          </a:xfrm>
        </p:spPr>
        <p:txBody>
          <a:bodyPr/>
          <a:lstStyle/>
          <a:p>
            <a:pPr>
              <a:lnSpc>
                <a:spcPts val="3200"/>
              </a:lnSpc>
            </a:pPr>
            <a:r>
              <a:rPr lang="zh-TW" altLang="zh-TW" sz="2400" b="1" dirty="0">
                <a:latin typeface="+mn-ea"/>
              </a:rPr>
              <a:t>林秀慧、林明雄（民</a:t>
            </a:r>
            <a:r>
              <a:rPr lang="en-US" altLang="zh-TW" sz="2400" b="1" dirty="0">
                <a:latin typeface="+mn-ea"/>
              </a:rPr>
              <a:t>90</a:t>
            </a:r>
            <a:r>
              <a:rPr lang="zh-TW" altLang="zh-TW" sz="2400" b="1" dirty="0">
                <a:latin typeface="+mn-ea"/>
              </a:rPr>
              <a:t>譯）客體關係治療</a:t>
            </a:r>
            <a:r>
              <a:rPr lang="en-US" altLang="zh-TW" sz="2400" b="1" dirty="0">
                <a:latin typeface="+mn-ea"/>
              </a:rPr>
              <a:t>:</a:t>
            </a:r>
            <a:r>
              <a:rPr lang="zh-TW" altLang="en-US" sz="2400" b="1" dirty="0">
                <a:latin typeface="+mn-ea"/>
              </a:rPr>
              <a:t> </a:t>
            </a:r>
            <a:r>
              <a:rPr lang="zh-TW" altLang="zh-TW" sz="2400" b="1" dirty="0">
                <a:latin typeface="+mn-ea"/>
              </a:rPr>
              <a:t>關係的運用。台北</a:t>
            </a:r>
            <a:endParaRPr lang="en-US" altLang="zh-TW" sz="2400" b="1" dirty="0">
              <a:latin typeface="+mn-ea"/>
            </a:endParaRPr>
          </a:p>
          <a:p>
            <a:pPr marL="0" indent="0">
              <a:lnSpc>
                <a:spcPts val="3200"/>
              </a:lnSpc>
              <a:buNone/>
            </a:pPr>
            <a:r>
              <a:rPr lang="zh-TW" altLang="en-US" sz="2400" b="1" dirty="0">
                <a:latin typeface="+mn-ea"/>
              </a:rPr>
              <a:t>         </a:t>
            </a:r>
            <a:r>
              <a:rPr lang="zh-TW" altLang="zh-TW" sz="2400" b="1" dirty="0">
                <a:latin typeface="+mn-ea"/>
              </a:rPr>
              <a:t>市：心理出版社。</a:t>
            </a:r>
            <a:endParaRPr lang="en-US" altLang="zh-TW" sz="2400" b="1" dirty="0">
              <a:latin typeface="+mn-ea"/>
            </a:endParaRPr>
          </a:p>
          <a:p>
            <a:pPr>
              <a:lnSpc>
                <a:spcPts val="2400"/>
              </a:lnSpc>
            </a:pPr>
            <a:r>
              <a:rPr lang="en-US" altLang="zh-TW" sz="2400" b="1" dirty="0" err="1" smtClean="0">
                <a:latin typeface="+mn-ea"/>
              </a:rPr>
              <a:t>Cashdan</a:t>
            </a:r>
            <a:r>
              <a:rPr lang="en-US" altLang="zh-TW" sz="2400" b="1" dirty="0" smtClean="0">
                <a:latin typeface="+mn-ea"/>
              </a:rPr>
              <a:t>, S.(1988). </a:t>
            </a:r>
            <a:r>
              <a:rPr lang="en-US" altLang="zh-TW" sz="2400" b="1" i="1" dirty="0" smtClean="0">
                <a:latin typeface="+mn-ea"/>
              </a:rPr>
              <a:t>Object relations therapy: Using the  relationship. </a:t>
            </a:r>
          </a:p>
          <a:p>
            <a:pPr>
              <a:lnSpc>
                <a:spcPts val="2400"/>
              </a:lnSpc>
              <a:buNone/>
            </a:pPr>
            <a:r>
              <a:rPr lang="en-US" altLang="zh-TW" sz="2400" b="1" i="1" dirty="0" smtClean="0">
                <a:latin typeface="+mn-ea"/>
              </a:rPr>
              <a:t>          </a:t>
            </a:r>
            <a:r>
              <a:rPr lang="en-US" altLang="zh-TW" sz="2400" b="1" dirty="0" smtClean="0">
                <a:latin typeface="+mn-ea"/>
              </a:rPr>
              <a:t>New York: W.W. Norton &amp; Company.</a:t>
            </a:r>
            <a:endParaRPr lang="zh-TW" altLang="zh-TW" sz="2400" b="1" dirty="0" smtClean="0">
              <a:latin typeface="+mn-ea"/>
            </a:endParaRPr>
          </a:p>
          <a:p>
            <a:pPr>
              <a:lnSpc>
                <a:spcPts val="2400"/>
              </a:lnSpc>
            </a:pPr>
            <a:r>
              <a:rPr lang="en-US" altLang="zh-TW" sz="2400" b="1" dirty="0" err="1" smtClean="0">
                <a:solidFill>
                  <a:schemeClr val="tx1"/>
                </a:solidFill>
                <a:latin typeface="+mn-ea"/>
                <a:cs typeface="Arial Unicode MS" panose="020B0604020202020204" pitchFamily="34" charset="-120"/>
              </a:rPr>
              <a:t>Glickauf</a:t>
            </a:r>
            <a:r>
              <a:rPr lang="en-US" altLang="zh-TW" sz="2400" b="1" dirty="0" smtClean="0">
                <a:solidFill>
                  <a:schemeClr val="tx1"/>
                </a:solidFill>
                <a:latin typeface="+mn-ea"/>
                <a:cs typeface="Arial Unicode MS" panose="020B0604020202020204" pitchFamily="34" charset="-120"/>
              </a:rPr>
              <a:t>-Hughes, C., &amp; Wells, M.(1997). </a:t>
            </a:r>
            <a:r>
              <a:rPr lang="en-US" altLang="zh-TW" sz="2400" b="1" i="1" dirty="0" smtClean="0">
                <a:solidFill>
                  <a:schemeClr val="tx1"/>
                </a:solidFill>
                <a:latin typeface="+mn-ea"/>
                <a:cs typeface="Arial Unicode MS" panose="020B0604020202020204" pitchFamily="34" charset="-120"/>
              </a:rPr>
              <a:t>Object relations </a:t>
            </a:r>
          </a:p>
          <a:p>
            <a:pPr marL="0" indent="0">
              <a:lnSpc>
                <a:spcPts val="2400"/>
              </a:lnSpc>
              <a:buNone/>
            </a:pPr>
            <a:r>
              <a:rPr lang="zh-TW" altLang="en-US" sz="2400" b="1" i="1" dirty="0">
                <a:solidFill>
                  <a:schemeClr val="tx1"/>
                </a:solidFill>
                <a:latin typeface="+mn-ea"/>
                <a:cs typeface="Arial Unicode MS" panose="020B0604020202020204" pitchFamily="34" charset="-120"/>
              </a:rPr>
              <a:t> </a:t>
            </a:r>
            <a:r>
              <a:rPr lang="zh-TW" altLang="en-US" sz="2400" b="1" i="1" dirty="0" smtClean="0">
                <a:solidFill>
                  <a:schemeClr val="tx1"/>
                </a:solidFill>
                <a:latin typeface="+mn-ea"/>
                <a:cs typeface="Arial Unicode MS" panose="020B0604020202020204" pitchFamily="34" charset="-120"/>
              </a:rPr>
              <a:t>         </a:t>
            </a:r>
            <a:r>
              <a:rPr lang="en-US" altLang="zh-TW" sz="2400" b="1" i="1" dirty="0" smtClean="0">
                <a:solidFill>
                  <a:schemeClr val="tx1"/>
                </a:solidFill>
                <a:latin typeface="+mn-ea"/>
                <a:cs typeface="Arial Unicode MS" panose="020B0604020202020204" pitchFamily="34" charset="-120"/>
              </a:rPr>
              <a:t>psychotherapy. An individualized and interactive approach  to </a:t>
            </a:r>
            <a:r>
              <a:rPr lang="zh-TW" altLang="en-US" sz="2400" b="1" i="1" dirty="0" smtClean="0">
                <a:solidFill>
                  <a:schemeClr val="tx1"/>
                </a:solidFill>
                <a:latin typeface="+mn-ea"/>
                <a:cs typeface="Arial Unicode MS" panose="020B0604020202020204" pitchFamily="34" charset="-120"/>
              </a:rPr>
              <a:t> </a:t>
            </a:r>
            <a:endParaRPr lang="en-US" altLang="zh-TW" sz="2400" b="1" i="1" dirty="0" smtClean="0">
              <a:solidFill>
                <a:schemeClr val="tx1"/>
              </a:solidFill>
              <a:latin typeface="+mn-ea"/>
              <a:cs typeface="Arial Unicode MS" panose="020B0604020202020204" pitchFamily="34" charset="-120"/>
            </a:endParaRPr>
          </a:p>
          <a:p>
            <a:pPr marL="0" indent="0">
              <a:lnSpc>
                <a:spcPts val="2400"/>
              </a:lnSpc>
              <a:buNone/>
            </a:pPr>
            <a:r>
              <a:rPr lang="en-US" altLang="zh-TW" sz="2400" b="1" i="1" dirty="0" smtClean="0">
                <a:solidFill>
                  <a:schemeClr val="tx1"/>
                </a:solidFill>
                <a:latin typeface="+mn-ea"/>
                <a:cs typeface="Arial Unicode MS" panose="020B0604020202020204" pitchFamily="34" charset="-120"/>
              </a:rPr>
              <a:t>          diagnosis and treatment. </a:t>
            </a:r>
            <a:r>
              <a:rPr lang="en-US" altLang="zh-TW" sz="2400" b="1" dirty="0" smtClean="0">
                <a:solidFill>
                  <a:schemeClr val="tx1"/>
                </a:solidFill>
                <a:latin typeface="+mn-ea"/>
                <a:cs typeface="Arial Unicode MS" panose="020B0604020202020204" pitchFamily="34" charset="-120"/>
              </a:rPr>
              <a:t>Northvale, N.J.: Jason Aronson.</a:t>
            </a:r>
          </a:p>
          <a:p>
            <a:pPr>
              <a:lnSpc>
                <a:spcPts val="3600"/>
              </a:lnSpc>
            </a:pPr>
            <a:endParaRPr lang="zh-TW" altLang="zh-TW" dirty="0" smtClean="0">
              <a:solidFill>
                <a:schemeClr val="tx1"/>
              </a:solidFill>
              <a:latin typeface="Arial Unicode MS" panose="020B0604020202020204" pitchFamily="34" charset="-120"/>
              <a:ea typeface="Arial Unicode MS" panose="020B0604020202020204" pitchFamily="34" charset="-120"/>
              <a:cs typeface="Arial Unicode MS" panose="020B0604020202020204" pitchFamily="34" charset="-120"/>
            </a:endParaRPr>
          </a:p>
          <a:p>
            <a:pPr>
              <a:buNone/>
            </a:pPr>
            <a:endParaRPr lang="zh-TW" altLang="en-US" dirty="0"/>
          </a:p>
        </p:txBody>
      </p:sp>
      <p:sp>
        <p:nvSpPr>
          <p:cNvPr id="1048739" name="Rectangle 1"/>
          <p:cNvSpPr>
            <a:spLocks noChangeArrowheads="1"/>
          </p:cNvSpPr>
          <p:nvPr/>
        </p:nvSpPr>
        <p:spPr bwMode="auto">
          <a:xfrm>
            <a:off x="0" y="-184666"/>
            <a:ext cx="184731" cy="369332"/>
          </a:xfrm>
          <a:prstGeom prst="rect">
            <a:avLst/>
          </a:prstGeom>
          <a:solidFill>
            <a:srgbClr val="FFFFFF"/>
          </a:solidFill>
          <a:ln>
            <a:noFill/>
          </a:ln>
          <a:effec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endParaRPr kumimoji="0" lang="zh-TW" altLang="zh-TW"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內容版面配置區 2"/>
          <p:cNvSpPr>
            <a:spLocks noGrp="1"/>
          </p:cNvSpPr>
          <p:nvPr>
            <p:ph idx="1"/>
          </p:nvPr>
        </p:nvSpPr>
        <p:spPr>
          <a:xfrm>
            <a:off x="250825" y="642918"/>
            <a:ext cx="8893175" cy="4552950"/>
          </a:xfrm>
        </p:spPr>
        <p:txBody>
          <a:bodyPr/>
          <a:lstStyle/>
          <a:p>
            <a:pPr marL="273050" indent="-273050">
              <a:lnSpc>
                <a:spcPct val="120000"/>
              </a:lnSpc>
              <a:buFont typeface="Wingdings 3" panose="05040102010807070707" pitchFamily="18" charset="2"/>
              <a:buChar char=""/>
            </a:pPr>
            <a:r>
              <a:rPr lang="en-US" altLang="zh-TW" sz="4000" b="1" dirty="0" err="1" smtClean="0">
                <a:latin typeface="微軟正黑體" panose="020B0604030504040204" pitchFamily="34" charset="-120"/>
                <a:ea typeface="微軟正黑體" panose="020B0604030504040204" pitchFamily="34" charset="-120"/>
              </a:rPr>
              <a:t>Kernberg</a:t>
            </a:r>
            <a:r>
              <a:rPr lang="zh-TW" altLang="en-US" sz="4000" b="1" dirty="0" smtClean="0">
                <a:latin typeface="微軟正黑體" panose="020B0604030504040204" pitchFamily="34" charset="-120"/>
                <a:ea typeface="微軟正黑體" panose="020B0604030504040204" pitchFamily="34" charset="-120"/>
              </a:rPr>
              <a:t>提出五個發展階段說明內化的客體關係     發展成本我、自我、超我心理結構的過程</a:t>
            </a:r>
            <a:endParaRPr lang="en-US" altLang="zh-TW" sz="4000" b="1" dirty="0" smtClean="0">
              <a:latin typeface="微軟正黑體" panose="020B0604030504040204" pitchFamily="34" charset="-120"/>
              <a:ea typeface="微軟正黑體" panose="020B0604030504040204" pitchFamily="34" charset="-120"/>
            </a:endParaRPr>
          </a:p>
          <a:p>
            <a:pPr marL="273050" indent="-273050">
              <a:lnSpc>
                <a:spcPct val="120000"/>
              </a:lnSpc>
              <a:buFont typeface="Wingdings 3" panose="05040102010807070707" pitchFamily="18" charset="2"/>
              <a:buChar char=""/>
            </a:pPr>
            <a:r>
              <a:rPr lang="zh-TW" altLang="en-US" sz="4000" b="1" dirty="0" smtClean="0">
                <a:solidFill>
                  <a:srgbClr val="FF0000"/>
                </a:solidFill>
                <a:latin typeface="微軟正黑體" panose="020B0604030504040204" pitchFamily="34" charset="-120"/>
                <a:ea typeface="微軟正黑體" panose="020B0604030504040204" pitchFamily="34" charset="-120"/>
              </a:rPr>
              <a:t>在階段三的發展失敗    會導致邊緣型人格組織</a:t>
            </a:r>
            <a:r>
              <a:rPr lang="en-US" altLang="zh-TW" sz="4000" b="1" dirty="0" smtClean="0">
                <a:solidFill>
                  <a:srgbClr val="0000FF"/>
                </a:solidFill>
                <a:latin typeface="Calibri" panose="020F0502020204030204" pitchFamily="34" charset="0"/>
                <a:ea typeface="微軟正黑體" panose="020B0604030504040204" pitchFamily="34" charset="-120"/>
                <a:cs typeface="Calibri" panose="020F0502020204030204" pitchFamily="34" charset="0"/>
              </a:rPr>
              <a:t>(BPO - Borderline Personality Organization)</a:t>
            </a:r>
            <a:r>
              <a:rPr lang="zh-TW" altLang="en-US" sz="4000" b="1" dirty="0" smtClean="0">
                <a:solidFill>
                  <a:srgbClr val="FF0000"/>
                </a:solidFill>
                <a:latin typeface="微軟正黑體" panose="020B0604030504040204" pitchFamily="34" charset="-120"/>
                <a:ea typeface="微軟正黑體" panose="020B0604030504040204" pitchFamily="34" charset="-120"/>
              </a:rPr>
              <a:t>的形成。</a:t>
            </a:r>
          </a:p>
          <a:p>
            <a:pPr marL="0" indent="0">
              <a:buFontTx/>
              <a:buNone/>
            </a:pPr>
            <a:r>
              <a:rPr lang="zh-TW" altLang="en-US" b="1" dirty="0" smtClean="0">
                <a:latin typeface="標楷體" panose="03000509000000000000" pitchFamily="65" charset="-120"/>
                <a:ea typeface="標楷體" panose="03000509000000000000" pitchFamily="65" charset="-120"/>
              </a:rPr>
              <a:t>  </a:t>
            </a:r>
          </a:p>
        </p:txBody>
      </p:sp>
      <p:sp>
        <p:nvSpPr>
          <p:cNvPr id="1048596" name="向右箭號 2"/>
          <p:cNvSpPr>
            <a:spLocks noChangeArrowheads="1"/>
          </p:cNvSpPr>
          <p:nvPr/>
        </p:nvSpPr>
        <p:spPr bwMode="auto">
          <a:xfrm>
            <a:off x="3275856" y="1628800"/>
            <a:ext cx="431800" cy="215900"/>
          </a:xfrm>
          <a:prstGeom prst="rightArrow">
            <a:avLst>
              <a:gd name="adj1" fmla="val 50000"/>
              <a:gd name="adj2" fmla="val 50000"/>
            </a:avLst>
          </a:prstGeom>
          <a:solidFill>
            <a:schemeClr val="accent1"/>
          </a:solidFill>
          <a:ln w="9525" algn="ctr">
            <a:solidFill>
              <a:schemeClr val="tx1"/>
            </a:solidFill>
            <a:round/>
            <a:headEnd/>
            <a:tailEnd/>
          </a:ln>
        </p:spPr>
        <p:txBody>
          <a:bodyPr wrap="none" anchor="ctr"/>
          <a:lstStyle>
            <a:lvl1pPr>
              <a:spcBef>
                <a:spcPct val="20000"/>
              </a:spcBef>
              <a:buChar char="•"/>
              <a:defRPr kumimoji="1" sz="3200">
                <a:solidFill>
                  <a:schemeClr val="tx2"/>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2800">
                <a:solidFill>
                  <a:schemeClr val="tx2"/>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2400">
                <a:solidFill>
                  <a:schemeClr val="tx2"/>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2000">
                <a:solidFill>
                  <a:schemeClr val="tx2"/>
                </a:solidFill>
                <a:latin typeface="Times New Roman" panose="02020603050405020304" pitchFamily="18" charset="0"/>
                <a:ea typeface="新細明體" panose="02020500000000000000" pitchFamily="18" charset="-120"/>
              </a:defRPr>
            </a:lvl4pPr>
            <a:lvl5pPr marL="2057400" indent="-228600">
              <a:spcBef>
                <a:spcPct val="20000"/>
              </a:spcBef>
              <a:buChar char="»"/>
              <a:defRPr kumimoji="1" sz="2000">
                <a:solidFill>
                  <a:schemeClr val="tx2"/>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2"/>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2"/>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2"/>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2"/>
                </a:solidFill>
                <a:latin typeface="Times New Roman" panose="02020603050405020304" pitchFamily="18" charset="0"/>
                <a:ea typeface="新細明體" panose="02020500000000000000" pitchFamily="18" charset="-120"/>
              </a:defRPr>
            </a:lvl9pPr>
          </a:lstStyle>
          <a:p>
            <a:pPr algn="ctr" eaLnBrk="1" hangingPunct="1">
              <a:spcBef>
                <a:spcPct val="0"/>
              </a:spcBef>
              <a:buFontTx/>
              <a:buNone/>
            </a:pPr>
            <a:endParaRPr lang="zh-TW" altLang="en-US" sz="2400">
              <a:solidFill>
                <a:schemeClr val="tx1"/>
              </a:solidFill>
            </a:endParaRPr>
          </a:p>
        </p:txBody>
      </p:sp>
      <p:sp>
        <p:nvSpPr>
          <p:cNvPr id="1048597" name="向右箭號 5"/>
          <p:cNvSpPr>
            <a:spLocks noChangeArrowheads="1"/>
          </p:cNvSpPr>
          <p:nvPr/>
        </p:nvSpPr>
        <p:spPr bwMode="auto">
          <a:xfrm>
            <a:off x="5292080" y="3284984"/>
            <a:ext cx="431800" cy="215900"/>
          </a:xfrm>
          <a:prstGeom prst="rightArrow">
            <a:avLst>
              <a:gd name="adj1" fmla="val 50000"/>
              <a:gd name="adj2" fmla="val 50000"/>
            </a:avLst>
          </a:prstGeom>
          <a:solidFill>
            <a:schemeClr val="accent1"/>
          </a:solidFill>
          <a:ln w="9525" algn="ctr">
            <a:solidFill>
              <a:schemeClr val="tx1"/>
            </a:solidFill>
            <a:round/>
            <a:headEnd/>
            <a:tailEnd/>
          </a:ln>
        </p:spPr>
        <p:txBody>
          <a:bodyPr wrap="none" anchor="ctr"/>
          <a:lstStyle>
            <a:lvl1pPr>
              <a:spcBef>
                <a:spcPct val="20000"/>
              </a:spcBef>
              <a:buChar char="•"/>
              <a:defRPr kumimoji="1" sz="3200">
                <a:solidFill>
                  <a:schemeClr val="tx2"/>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2800">
                <a:solidFill>
                  <a:schemeClr val="tx2"/>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2400">
                <a:solidFill>
                  <a:schemeClr val="tx2"/>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2000">
                <a:solidFill>
                  <a:schemeClr val="tx2"/>
                </a:solidFill>
                <a:latin typeface="Times New Roman" panose="02020603050405020304" pitchFamily="18" charset="0"/>
                <a:ea typeface="新細明體" panose="02020500000000000000" pitchFamily="18" charset="-120"/>
              </a:defRPr>
            </a:lvl4pPr>
            <a:lvl5pPr marL="2057400" indent="-228600">
              <a:spcBef>
                <a:spcPct val="20000"/>
              </a:spcBef>
              <a:buChar char="»"/>
              <a:defRPr kumimoji="1" sz="2000">
                <a:solidFill>
                  <a:schemeClr val="tx2"/>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2"/>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2"/>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2"/>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2"/>
                </a:solidFill>
                <a:latin typeface="Times New Roman" panose="02020603050405020304" pitchFamily="18" charset="0"/>
                <a:ea typeface="新細明體" panose="02020500000000000000" pitchFamily="18" charset="-120"/>
              </a:defRPr>
            </a:lvl9pPr>
          </a:lstStyle>
          <a:p>
            <a:pPr algn="ctr" eaLnBrk="1" hangingPunct="1">
              <a:spcBef>
                <a:spcPct val="0"/>
              </a:spcBef>
              <a:buFontTx/>
              <a:buNone/>
            </a:pPr>
            <a:endParaRPr lang="zh-TW" altLang="en-US" sz="240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矩形 3"/>
          <p:cNvSpPr/>
          <p:nvPr/>
        </p:nvSpPr>
        <p:spPr bwMode="auto">
          <a:xfrm>
            <a:off x="323528" y="2564904"/>
            <a:ext cx="8534752" cy="40324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pPr>
            <a:endParaRPr kumimoji="1" lang="zh-TW" altLang="en-US" sz="2400" b="0" i="0" u="none" strike="noStrike" cap="none" normalizeH="0" baseline="0" smtClean="0">
              <a:ln>
                <a:noFill/>
              </a:ln>
              <a:solidFill>
                <a:schemeClr val="tx1"/>
              </a:solidFill>
              <a:effectLst/>
              <a:latin typeface="Times New Roman" panose="02020603050405020304" pitchFamily="18" charset="0"/>
              <a:ea typeface="新細明體" panose="02020500000000000000" pitchFamily="18" charset="-120"/>
            </a:endParaRPr>
          </a:p>
        </p:txBody>
      </p:sp>
      <p:sp>
        <p:nvSpPr>
          <p:cNvPr id="1048602" name="矩形 12"/>
          <p:cNvSpPr/>
          <p:nvPr/>
        </p:nvSpPr>
        <p:spPr bwMode="auto">
          <a:xfrm>
            <a:off x="323528" y="476672"/>
            <a:ext cx="8534752" cy="1644352"/>
          </a:xfrm>
          <a:prstGeom prst="rect">
            <a:avLst/>
          </a:prstGeom>
          <a:solidFill>
            <a:schemeClr val="accent5">
              <a:lumMod val="60000"/>
              <a:lumOff val="4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nSpc>
                <a:spcPts val="4000"/>
              </a:lnSpc>
              <a:spcBef>
                <a:spcPts val="600"/>
              </a:spcBef>
              <a:buClr>
                <a:schemeClr val="accent1"/>
              </a:buClr>
            </a:pPr>
            <a:r>
              <a:rPr lang="zh-TW" altLang="en-US" sz="3200" b="1" dirty="0" smtClean="0">
                <a:solidFill>
                  <a:srgbClr val="FF0000"/>
                </a:solidFill>
                <a:latin typeface="微軟正黑體" panose="020B0604030504040204" pitchFamily="34" charset="-120"/>
                <a:ea typeface="微軟正黑體" panose="020B0604030504040204" pitchFamily="34" charset="-120"/>
              </a:rPr>
              <a:t>階段一</a:t>
            </a:r>
            <a:r>
              <a:rPr lang="en-US" altLang="zh-TW" sz="3200" b="1" dirty="0" smtClean="0">
                <a:solidFill>
                  <a:srgbClr val="FF0000"/>
                </a:solidFill>
                <a:latin typeface="微軟正黑體" panose="020B0604030504040204" pitchFamily="34" charset="-120"/>
                <a:ea typeface="微軟正黑體" panose="020B0604030504040204" pitchFamily="34" charset="-120"/>
              </a:rPr>
              <a:t>:</a:t>
            </a:r>
            <a:r>
              <a:rPr lang="zh-TW" altLang="en-US" sz="3200" b="1" dirty="0" smtClean="0">
                <a:solidFill>
                  <a:srgbClr val="0000FF"/>
                </a:solidFill>
                <a:latin typeface="微軟正黑體" panose="020B0604030504040204" pitchFamily="34" charset="-120"/>
                <a:ea typeface="微軟正黑體" panose="020B0604030504040204" pitchFamily="34" charset="-120"/>
              </a:rPr>
              <a:t>出生第</a:t>
            </a:r>
            <a:r>
              <a:rPr lang="zh-TW" altLang="en-US" sz="3200" b="1" dirty="0">
                <a:solidFill>
                  <a:srgbClr val="0000FF"/>
                </a:solidFill>
                <a:latin typeface="微軟正黑體" panose="020B0604030504040204" pitchFamily="34" charset="-120"/>
                <a:ea typeface="微軟正黑體" panose="020B0604030504040204" pitchFamily="34" charset="-120"/>
              </a:rPr>
              <a:t>一個</a:t>
            </a:r>
            <a:r>
              <a:rPr lang="zh-TW" altLang="en-US" sz="3200" b="1" dirty="0" smtClean="0">
                <a:solidFill>
                  <a:srgbClr val="0000FF"/>
                </a:solidFill>
                <a:latin typeface="微軟正黑體" panose="020B0604030504040204" pitchFamily="34" charset="-120"/>
                <a:ea typeface="微軟正黑體" panose="020B0604030504040204" pitchFamily="34" charset="-120"/>
              </a:rPr>
              <a:t>月</a:t>
            </a:r>
            <a:endParaRPr lang="en-US" altLang="zh-TW" sz="3200" b="1" dirty="0" smtClean="0">
              <a:solidFill>
                <a:srgbClr val="FF0000"/>
              </a:solidFill>
              <a:latin typeface="微軟正黑體" panose="020B0604030504040204" pitchFamily="34" charset="-120"/>
              <a:ea typeface="微軟正黑體" panose="020B0604030504040204" pitchFamily="34" charset="-120"/>
            </a:endParaRPr>
          </a:p>
          <a:p>
            <a:pPr marL="0" lvl="1">
              <a:lnSpc>
                <a:spcPts val="4000"/>
              </a:lnSpc>
              <a:spcBef>
                <a:spcPts val="600"/>
              </a:spcBef>
              <a:buClr>
                <a:schemeClr val="accent1"/>
              </a:buClr>
            </a:pPr>
            <a:r>
              <a:rPr lang="zh-TW" altLang="en-US" sz="3200" b="1" dirty="0" smtClean="0">
                <a:solidFill>
                  <a:schemeClr val="tx1"/>
                </a:solidFill>
                <a:latin typeface="微軟正黑體" panose="020B0604030504040204" pitchFamily="34" charset="-120"/>
                <a:ea typeface="微軟正黑體" panose="020B0604030504040204" pitchFamily="34" charset="-120"/>
              </a:rPr>
              <a:t>藉</a:t>
            </a:r>
            <a:r>
              <a:rPr lang="zh-TW" altLang="en-US" sz="3200" b="1" dirty="0">
                <a:solidFill>
                  <a:schemeClr val="tx1"/>
                </a:solidFill>
                <a:latin typeface="微軟正黑體" panose="020B0604030504040204" pitchFamily="34" charset="-120"/>
                <a:ea typeface="微軟正黑體" panose="020B0604030504040204" pitchFamily="34" charset="-120"/>
              </a:rPr>
              <a:t>由互動經驗</a:t>
            </a:r>
            <a:r>
              <a:rPr lang="zh-TW" altLang="en-US" sz="3200" b="1" dirty="0" smtClean="0">
                <a:solidFill>
                  <a:schemeClr val="tx1"/>
                </a:solidFill>
                <a:latin typeface="微軟正黑體" panose="020B0604030504040204" pitchFamily="34" charset="-120"/>
                <a:ea typeface="微軟正黑體" panose="020B0604030504040204" pitchFamily="34" charset="-120"/>
              </a:rPr>
              <a:t>，漸</a:t>
            </a:r>
            <a:r>
              <a:rPr lang="zh-TW" altLang="en-US" sz="3200" b="1" dirty="0">
                <a:solidFill>
                  <a:schemeClr val="tx1"/>
                </a:solidFill>
                <a:latin typeface="微軟正黑體" panose="020B0604030504040204" pitchFamily="34" charset="-120"/>
                <a:ea typeface="微軟正黑體" panose="020B0604030504040204" pitchFamily="34" charset="-120"/>
              </a:rPr>
              <a:t>發展出未分化</a:t>
            </a:r>
            <a:r>
              <a:rPr lang="zh-TW" altLang="en-US" sz="3200" b="1" dirty="0" smtClean="0">
                <a:solidFill>
                  <a:schemeClr val="tx1"/>
                </a:solidFill>
                <a:latin typeface="微軟正黑體" panose="020B0604030504040204" pitchFamily="34" charset="-120"/>
                <a:ea typeface="微軟正黑體" panose="020B0604030504040204" pitchFamily="34" charset="-120"/>
              </a:rPr>
              <a:t>的自體</a:t>
            </a:r>
            <a:r>
              <a:rPr lang="en-US" altLang="zh-TW" sz="3200" b="1" dirty="0">
                <a:solidFill>
                  <a:schemeClr val="tx1"/>
                </a:solidFill>
                <a:latin typeface="微軟正黑體" panose="020B0604030504040204" pitchFamily="34" charset="-120"/>
                <a:ea typeface="微軟正黑體" panose="020B0604030504040204" pitchFamily="34" charset="-120"/>
              </a:rPr>
              <a:t>-</a:t>
            </a:r>
            <a:r>
              <a:rPr lang="zh-TW" altLang="en-US" sz="3200" b="1" dirty="0">
                <a:solidFill>
                  <a:schemeClr val="tx1"/>
                </a:solidFill>
                <a:latin typeface="微軟正黑體" panose="020B0604030504040204" pitchFamily="34" charset="-120"/>
                <a:ea typeface="微軟正黑體" panose="020B0604030504040204" pitchFamily="34" charset="-120"/>
              </a:rPr>
              <a:t>客體</a:t>
            </a:r>
            <a:r>
              <a:rPr lang="zh-TW" altLang="en-US" sz="3200" b="1" dirty="0" smtClean="0">
                <a:solidFill>
                  <a:schemeClr val="tx1"/>
                </a:solidFill>
                <a:latin typeface="微軟正黑體" panose="020B0604030504040204" pitchFamily="34" charset="-120"/>
                <a:ea typeface="微軟正黑體" panose="020B0604030504040204" pitchFamily="34" charset="-120"/>
              </a:rPr>
              <a:t>表徵</a:t>
            </a:r>
            <a:endParaRPr lang="en-US" altLang="zh-TW" sz="3200" b="1" dirty="0">
              <a:solidFill>
                <a:schemeClr val="tx1"/>
              </a:solidFill>
              <a:latin typeface="微軟正黑體" panose="020B0604030504040204" pitchFamily="34" charset="-120"/>
              <a:ea typeface="微軟正黑體" panose="020B0604030504040204" pitchFamily="34" charset="-120"/>
            </a:endParaRPr>
          </a:p>
        </p:txBody>
      </p:sp>
      <p:sp>
        <p:nvSpPr>
          <p:cNvPr id="1048603" name="文字方塊 2"/>
          <p:cNvSpPr txBox="1"/>
          <p:nvPr/>
        </p:nvSpPr>
        <p:spPr>
          <a:xfrm>
            <a:off x="323528" y="2636912"/>
            <a:ext cx="8534752" cy="3926716"/>
          </a:xfrm>
          <a:prstGeom prst="rect">
            <a:avLst/>
          </a:prstGeom>
          <a:noFill/>
        </p:spPr>
        <p:txBody>
          <a:bodyPr wrap="square" rtlCol="0">
            <a:spAutoFit/>
          </a:bodyPr>
          <a:lstStyle/>
          <a:p>
            <a:pPr marL="0" indent="0" eaLnBrk="1" hangingPunct="1">
              <a:lnSpc>
                <a:spcPts val="4200"/>
              </a:lnSpc>
              <a:spcBef>
                <a:spcPts val="500"/>
              </a:spcBef>
              <a:buClr>
                <a:schemeClr val="accent2"/>
              </a:buClr>
              <a:buSzPct val="76000"/>
            </a:pPr>
            <a:r>
              <a:rPr lang="zh-TW" altLang="en-US" sz="3200" b="1" dirty="0">
                <a:solidFill>
                  <a:srgbClr val="FF0000"/>
                </a:solidFill>
                <a:latin typeface="微軟正黑體" panose="020B0604030504040204" pitchFamily="34" charset="-120"/>
                <a:ea typeface="微軟正黑體" panose="020B0604030504040204" pitchFamily="34" charset="-120"/>
              </a:rPr>
              <a:t>階段二</a:t>
            </a:r>
            <a:r>
              <a:rPr lang="zh-TW" altLang="en-US" sz="3200" b="1" dirty="0" smtClean="0">
                <a:solidFill>
                  <a:srgbClr val="FF0000"/>
                </a:solidFill>
                <a:latin typeface="微軟正黑體" panose="020B0604030504040204" pitchFamily="34" charset="-120"/>
                <a:ea typeface="微軟正黑體" panose="020B0604030504040204" pitchFamily="34" charset="-120"/>
              </a:rPr>
              <a:t>：</a:t>
            </a:r>
            <a:r>
              <a:rPr kumimoji="0" lang="zh-TW" altLang="en-US" sz="3200" b="1" dirty="0" smtClean="0">
                <a:solidFill>
                  <a:srgbClr val="0000FF"/>
                </a:solidFill>
                <a:latin typeface="微軟正黑體" panose="020B0604030504040204" pitchFamily="34" charset="-120"/>
                <a:ea typeface="微軟正黑體" panose="020B0604030504040204" pitchFamily="34" charset="-120"/>
              </a:rPr>
              <a:t>第</a:t>
            </a:r>
            <a:r>
              <a:rPr kumimoji="0" lang="en-US" altLang="zh-TW" sz="3200" b="1" dirty="0">
                <a:solidFill>
                  <a:srgbClr val="0000FF"/>
                </a:solidFill>
                <a:latin typeface="微軟正黑體" panose="020B0604030504040204" pitchFamily="34" charset="-120"/>
                <a:ea typeface="微軟正黑體" panose="020B0604030504040204" pitchFamily="34" charset="-120"/>
              </a:rPr>
              <a:t>2~6</a:t>
            </a:r>
            <a:r>
              <a:rPr kumimoji="0" lang="zh-TW" altLang="en-US" sz="3200" b="1" dirty="0">
                <a:solidFill>
                  <a:srgbClr val="0000FF"/>
                </a:solidFill>
                <a:latin typeface="微軟正黑體" panose="020B0604030504040204" pitchFamily="34" charset="-120"/>
                <a:ea typeface="微軟正黑體" panose="020B0604030504040204" pitchFamily="34" charset="-120"/>
              </a:rPr>
              <a:t>，</a:t>
            </a:r>
            <a:r>
              <a:rPr kumimoji="0" lang="en-US" altLang="zh-TW" sz="3200" b="1" dirty="0">
                <a:solidFill>
                  <a:srgbClr val="0000FF"/>
                </a:solidFill>
                <a:latin typeface="微軟正黑體" panose="020B0604030504040204" pitchFamily="34" charset="-120"/>
                <a:ea typeface="微軟正黑體" panose="020B0604030504040204" pitchFamily="34" charset="-120"/>
              </a:rPr>
              <a:t>8</a:t>
            </a:r>
            <a:r>
              <a:rPr kumimoji="0" lang="zh-TW" altLang="en-US" sz="3200" b="1" dirty="0">
                <a:solidFill>
                  <a:srgbClr val="0000FF"/>
                </a:solidFill>
                <a:latin typeface="微軟正黑體" panose="020B0604030504040204" pitchFamily="34" charset="-120"/>
                <a:ea typeface="微軟正黑體" panose="020B0604030504040204" pitchFamily="34" charset="-120"/>
              </a:rPr>
              <a:t>個月</a:t>
            </a:r>
            <a:r>
              <a:rPr kumimoji="0" lang="zh-TW" altLang="en-US" sz="3200" b="1" dirty="0" smtClean="0">
                <a:solidFill>
                  <a:srgbClr val="0000FF"/>
                </a:solidFill>
                <a:latin typeface="微軟正黑體" panose="020B0604030504040204" pitchFamily="34" charset="-120"/>
                <a:ea typeface="微軟正黑體" panose="020B0604030504040204" pitchFamily="34" charset="-120"/>
              </a:rPr>
              <a:t>大</a:t>
            </a:r>
            <a:endParaRPr lang="en-US" altLang="zh-TW" sz="3200" b="1" dirty="0" smtClean="0">
              <a:solidFill>
                <a:srgbClr val="0000FF"/>
              </a:solidFill>
              <a:latin typeface="微軟正黑體" panose="020B0604030504040204" pitchFamily="34" charset="-120"/>
              <a:ea typeface="微軟正黑體" panose="020B0604030504040204" pitchFamily="34" charset="-120"/>
            </a:endParaRPr>
          </a:p>
          <a:p>
            <a:pPr marL="0" indent="0" eaLnBrk="1" hangingPunct="1">
              <a:lnSpc>
                <a:spcPts val="4200"/>
              </a:lnSpc>
              <a:spcBef>
                <a:spcPts val="500"/>
              </a:spcBef>
              <a:buClr>
                <a:schemeClr val="accent2"/>
              </a:buClr>
              <a:buSzPct val="76000"/>
            </a:pPr>
            <a:r>
              <a:rPr lang="zh-TW" altLang="en-US" sz="3200" b="1" dirty="0" smtClean="0">
                <a:latin typeface="微軟正黑體" panose="020B0604030504040204" pitchFamily="34" charset="-120"/>
                <a:ea typeface="微軟正黑體" panose="020B0604030504040204" pitchFamily="34" charset="-120"/>
              </a:rPr>
              <a:t>好的自體</a:t>
            </a:r>
            <a:r>
              <a:rPr lang="en-US" altLang="zh-TW" sz="3200" b="1" dirty="0" smtClean="0">
                <a:latin typeface="微軟正黑體" panose="020B0604030504040204" pitchFamily="34" charset="-120"/>
                <a:ea typeface="微軟正黑體" panose="020B0604030504040204" pitchFamily="34" charset="-120"/>
              </a:rPr>
              <a:t>-</a:t>
            </a:r>
            <a:r>
              <a:rPr lang="zh-TW" altLang="en-US" sz="3200" b="1" dirty="0" smtClean="0">
                <a:latin typeface="微軟正黑體" panose="020B0604030504040204" pitchFamily="34" charset="-120"/>
                <a:ea typeface="微軟正黑體" panose="020B0604030504040204" pitchFamily="34" charset="-120"/>
              </a:rPr>
              <a:t>客體表徵先分化，</a:t>
            </a:r>
            <a:r>
              <a:rPr kumimoji="0" lang="zh-TW" altLang="en-US" sz="3200" b="1" dirty="0" smtClean="0">
                <a:latin typeface="微軟正黑體" panose="020B0604030504040204" pitchFamily="34" charset="-120"/>
                <a:ea typeface="微軟正黑體" panose="020B0604030504040204" pitchFamily="34" charset="-120"/>
              </a:rPr>
              <a:t>使用</a:t>
            </a:r>
            <a:r>
              <a:rPr kumimoji="0" lang="zh-TW" altLang="en-US" sz="3200" b="1" dirty="0">
                <a:latin typeface="微軟正黑體" panose="020B0604030504040204" pitchFamily="34" charset="-120"/>
                <a:ea typeface="微軟正黑體" panose="020B0604030504040204" pitchFamily="34" charset="-120"/>
              </a:rPr>
              <a:t>「分裂機轉」將好的自體</a:t>
            </a:r>
            <a:r>
              <a:rPr kumimoji="0" lang="en-US" altLang="zh-TW" sz="3200" b="1" dirty="0">
                <a:latin typeface="微軟正黑體" panose="020B0604030504040204" pitchFamily="34" charset="-120"/>
                <a:ea typeface="微軟正黑體" panose="020B0604030504040204" pitchFamily="34" charset="-120"/>
              </a:rPr>
              <a:t>-</a:t>
            </a:r>
            <a:r>
              <a:rPr kumimoji="0" lang="zh-TW" altLang="en-US" sz="3200" b="1" dirty="0">
                <a:latin typeface="微軟正黑體" panose="020B0604030504040204" pitchFamily="34" charset="-120"/>
                <a:ea typeface="微軟正黑體" panose="020B0604030504040204" pitchFamily="34" charset="-120"/>
              </a:rPr>
              <a:t>客體表徵與壞的自體</a:t>
            </a:r>
            <a:r>
              <a:rPr kumimoji="0" lang="en-US" altLang="zh-TW" sz="3200" b="1" dirty="0">
                <a:latin typeface="微軟正黑體" panose="020B0604030504040204" pitchFamily="34" charset="-120"/>
                <a:ea typeface="微軟正黑體" panose="020B0604030504040204" pitchFamily="34" charset="-120"/>
              </a:rPr>
              <a:t>-</a:t>
            </a:r>
            <a:r>
              <a:rPr kumimoji="0" lang="zh-TW" altLang="en-US" sz="3200" b="1" dirty="0">
                <a:latin typeface="微軟正黑體" panose="020B0604030504040204" pitchFamily="34" charset="-120"/>
                <a:ea typeface="微軟正黑體" panose="020B0604030504040204" pitchFamily="34" charset="-120"/>
              </a:rPr>
              <a:t>客體表徵分開，而</a:t>
            </a:r>
            <a:r>
              <a:rPr kumimoji="0" lang="zh-TW" altLang="en-US" sz="3200" b="1" dirty="0" smtClean="0">
                <a:latin typeface="微軟正黑體" panose="020B0604030504040204" pitchFamily="34" charset="-120"/>
                <a:ea typeface="微軟正黑體" panose="020B0604030504040204" pitchFamily="34" charset="-120"/>
              </a:rPr>
              <a:t>使好的表徵</a:t>
            </a:r>
            <a:r>
              <a:rPr kumimoji="0" lang="zh-TW" altLang="en-US" sz="3200" b="1" dirty="0">
                <a:latin typeface="微軟正黑體" panose="020B0604030504040204" pitchFamily="34" charset="-120"/>
                <a:ea typeface="微軟正黑體" panose="020B0604030504040204" pitchFamily="34" charset="-120"/>
              </a:rPr>
              <a:t>可相互連結</a:t>
            </a:r>
            <a:r>
              <a:rPr kumimoji="0" lang="en-US" altLang="zh-TW" sz="3200" b="1" dirty="0">
                <a:latin typeface="微軟正黑體" panose="020B0604030504040204" pitchFamily="34" charset="-120"/>
                <a:ea typeface="微軟正黑體" panose="020B0604030504040204" pitchFamily="34" charset="-120"/>
              </a:rPr>
              <a:t>(good me-good </a:t>
            </a:r>
            <a:r>
              <a:rPr kumimoji="0" lang="en-US" altLang="zh-TW" sz="3200" b="1" dirty="0" smtClean="0">
                <a:latin typeface="微軟正黑體" panose="020B0604030504040204" pitchFamily="34" charset="-120"/>
                <a:ea typeface="微軟正黑體" panose="020B0604030504040204" pitchFamily="34" charset="-120"/>
              </a:rPr>
              <a:t>object</a:t>
            </a:r>
            <a:r>
              <a:rPr kumimoji="0" lang="en-US" altLang="zh-TW" sz="3200" b="1" dirty="0">
                <a:latin typeface="微軟正黑體" panose="020B0604030504040204" pitchFamily="34" charset="-120"/>
                <a:ea typeface="微軟正黑體" panose="020B0604030504040204" pitchFamily="34" charset="-120"/>
              </a:rPr>
              <a:t>)</a:t>
            </a:r>
            <a:r>
              <a:rPr kumimoji="0" lang="zh-TW" altLang="en-US" sz="3200" b="1" dirty="0">
                <a:latin typeface="微軟正黑體" panose="020B0604030504040204" pitchFamily="34" charset="-120"/>
                <a:ea typeface="微軟正黑體" panose="020B0604030504040204" pitchFamily="34" charset="-120"/>
              </a:rPr>
              <a:t> ，成為日後自我的</a:t>
            </a:r>
            <a:r>
              <a:rPr kumimoji="0" lang="zh-TW" altLang="en-US" sz="3200" b="1" dirty="0" smtClean="0">
                <a:latin typeface="微軟正黑體" panose="020B0604030504040204" pitchFamily="34" charset="-120"/>
                <a:ea typeface="微軟正黑體" panose="020B0604030504040204" pitchFamily="34" charset="-120"/>
              </a:rPr>
              <a:t>核心及統整早期的自我</a:t>
            </a:r>
            <a:r>
              <a:rPr kumimoji="0" lang="en-US" altLang="zh-TW" sz="3200" b="1" dirty="0" smtClean="0">
                <a:latin typeface="微軟正黑體" panose="020B0604030504040204" pitchFamily="34" charset="-120"/>
                <a:ea typeface="微軟正黑體" panose="020B0604030504040204" pitchFamily="34" charset="-120"/>
              </a:rPr>
              <a:t>(</a:t>
            </a:r>
            <a:r>
              <a:rPr kumimoji="0" lang="zh-TW" altLang="en-US" sz="3200" b="1" dirty="0" smtClean="0">
                <a:latin typeface="微軟正黑體" panose="020B0604030504040204" pitchFamily="34" charset="-120"/>
                <a:ea typeface="微軟正黑體" panose="020B0604030504040204" pitchFamily="34" charset="-120"/>
              </a:rPr>
              <a:t>即：</a:t>
            </a:r>
            <a:r>
              <a:rPr kumimoji="0" lang="en-US" altLang="zh-TW" sz="3200" b="1" dirty="0" smtClean="0">
                <a:latin typeface="Calibri" pitchFamily="34" charset="0"/>
                <a:ea typeface="微軟正黑體" panose="020B0604030504040204" pitchFamily="34" charset="-120"/>
                <a:cs typeface="Calibri" pitchFamily="34" charset="0"/>
              </a:rPr>
              <a:t>Fairbairn’s</a:t>
            </a:r>
            <a:r>
              <a:rPr kumimoji="0" lang="zh-TW" altLang="en-US" sz="3200" b="1" dirty="0" smtClean="0">
                <a:latin typeface="Calibri" pitchFamily="34" charset="0"/>
                <a:ea typeface="微軟正黑體" panose="020B0604030504040204" pitchFamily="34" charset="-120"/>
                <a:cs typeface="Calibri" pitchFamily="34" charset="0"/>
              </a:rPr>
              <a:t> </a:t>
            </a:r>
            <a:r>
              <a:rPr kumimoji="0" lang="en-US" altLang="zh-TW" sz="3200" b="1" dirty="0" smtClean="0">
                <a:latin typeface="Calibri" pitchFamily="34" charset="0"/>
                <a:ea typeface="微軟正黑體" panose="020B0604030504040204" pitchFamily="34" charset="-120"/>
                <a:cs typeface="Calibri" pitchFamily="34" charset="0"/>
              </a:rPr>
              <a:t>good</a:t>
            </a:r>
            <a:r>
              <a:rPr kumimoji="0" lang="zh-TW" altLang="en-US" sz="3200" b="1" dirty="0" smtClean="0">
                <a:latin typeface="Calibri" pitchFamily="34" charset="0"/>
                <a:ea typeface="微軟正黑體" panose="020B0604030504040204" pitchFamily="34" charset="-120"/>
                <a:cs typeface="Calibri" pitchFamily="34" charset="0"/>
              </a:rPr>
              <a:t> </a:t>
            </a:r>
            <a:r>
              <a:rPr kumimoji="0" lang="en-US" altLang="zh-TW" sz="3200" b="1" dirty="0" smtClean="0">
                <a:latin typeface="Calibri" pitchFamily="34" charset="0"/>
                <a:ea typeface="微軟正黑體" panose="020B0604030504040204" pitchFamily="34" charset="-120"/>
                <a:cs typeface="Calibri" pitchFamily="34" charset="0"/>
              </a:rPr>
              <a:t>object -</a:t>
            </a:r>
            <a:r>
              <a:rPr kumimoji="0" lang="zh-TW" altLang="en-US" sz="3200" b="1" dirty="0" smtClean="0">
                <a:latin typeface="Calibri" pitchFamily="34" charset="0"/>
                <a:ea typeface="微軟正黑體" panose="020B0604030504040204" pitchFamily="34" charset="-120"/>
                <a:cs typeface="Calibri" pitchFamily="34" charset="0"/>
              </a:rPr>
              <a:t> </a:t>
            </a:r>
            <a:r>
              <a:rPr kumimoji="0" lang="en-US" altLang="zh-TW" sz="3200" b="1" dirty="0" smtClean="0">
                <a:latin typeface="Calibri" pitchFamily="34" charset="0"/>
                <a:ea typeface="微軟正黑體" panose="020B0604030504040204" pitchFamily="34" charset="-120"/>
                <a:cs typeface="Calibri" pitchFamily="34" charset="0"/>
              </a:rPr>
              <a:t>central</a:t>
            </a:r>
            <a:r>
              <a:rPr kumimoji="0" lang="zh-TW" altLang="en-US" sz="3200" b="1" dirty="0" smtClean="0">
                <a:latin typeface="Calibri" pitchFamily="34" charset="0"/>
                <a:ea typeface="微軟正黑體" panose="020B0604030504040204" pitchFamily="34" charset="-120"/>
                <a:cs typeface="Calibri" pitchFamily="34" charset="0"/>
              </a:rPr>
              <a:t> </a:t>
            </a:r>
            <a:r>
              <a:rPr kumimoji="0" lang="en-US" altLang="zh-TW" sz="3200" b="1" dirty="0" smtClean="0">
                <a:latin typeface="Calibri" pitchFamily="34" charset="0"/>
                <a:ea typeface="微軟正黑體" panose="020B0604030504040204" pitchFamily="34" charset="-120"/>
                <a:cs typeface="Calibri" pitchFamily="34" charset="0"/>
              </a:rPr>
              <a:t>ego</a:t>
            </a:r>
            <a:r>
              <a:rPr kumimoji="0" lang="en-US" altLang="zh-TW" sz="3200" b="1" dirty="0" smtClean="0">
                <a:latin typeface="微軟正黑體" panose="020B0604030504040204" pitchFamily="34" charset="-120"/>
                <a:ea typeface="微軟正黑體" panose="020B0604030504040204" pitchFamily="34" charset="-120"/>
              </a:rPr>
              <a:t>)</a:t>
            </a:r>
            <a:r>
              <a:rPr kumimoji="0" lang="zh-TW" altLang="en-US" sz="3200" b="1" dirty="0" smtClean="0">
                <a:latin typeface="微軟正黑體" panose="020B0604030504040204" pitchFamily="34" charset="-120"/>
                <a:ea typeface="微軟正黑體" panose="020B0604030504040204" pitchFamily="34" charset="-120"/>
              </a:rPr>
              <a:t> 。</a:t>
            </a:r>
            <a:endParaRPr kumimoji="0" lang="en-US" altLang="zh-TW" sz="3200" b="1" dirty="0">
              <a:latin typeface="微軟正黑體" panose="020B0604030504040204" pitchFamily="34" charset="-120"/>
              <a:ea typeface="微軟正黑體" panose="020B0604030504040204" pitchFamily="34"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圖片 23" descr="0036.gif"/>
          <p:cNvPicPr>
            <a:picLocks noChangeAspect="1"/>
          </p:cNvPicPr>
          <p:nvPr/>
        </p:nvPicPr>
        <p:blipFill>
          <a:blip r:embed="rId3" cstate="print"/>
          <a:srcRect/>
          <a:stretch>
            <a:fillRect/>
          </a:stretch>
        </p:blipFill>
        <p:spPr bwMode="auto">
          <a:xfrm>
            <a:off x="1000125" y="6089650"/>
            <a:ext cx="1023938" cy="768350"/>
          </a:xfrm>
          <a:prstGeom prst="rect">
            <a:avLst/>
          </a:prstGeom>
          <a:noFill/>
          <a:ln>
            <a:noFill/>
          </a:ln>
        </p:spPr>
      </p:pic>
      <p:pic>
        <p:nvPicPr>
          <p:cNvPr id="2097153" name="圖片 24" descr="0036.gif"/>
          <p:cNvPicPr>
            <a:picLocks noChangeAspect="1"/>
          </p:cNvPicPr>
          <p:nvPr/>
        </p:nvPicPr>
        <p:blipFill>
          <a:blip r:embed="rId3" cstate="print"/>
          <a:srcRect/>
          <a:stretch>
            <a:fillRect/>
          </a:stretch>
        </p:blipFill>
        <p:spPr bwMode="auto">
          <a:xfrm>
            <a:off x="8028384" y="6089650"/>
            <a:ext cx="1023938" cy="768350"/>
          </a:xfrm>
          <a:prstGeom prst="rect">
            <a:avLst/>
          </a:prstGeom>
          <a:noFill/>
          <a:ln>
            <a:noFill/>
          </a:ln>
        </p:spPr>
      </p:pic>
      <p:sp>
        <p:nvSpPr>
          <p:cNvPr id="1048607" name="矩形 21"/>
          <p:cNvSpPr/>
          <p:nvPr/>
        </p:nvSpPr>
        <p:spPr bwMode="auto">
          <a:xfrm>
            <a:off x="251520" y="116632"/>
            <a:ext cx="8640242" cy="6624736"/>
          </a:xfrm>
          <a:prstGeom prst="rect">
            <a:avLst/>
          </a:prstGeom>
          <a:solidFill>
            <a:schemeClr val="accent5">
              <a:lumMod val="60000"/>
              <a:lumOff val="4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nSpc>
                <a:spcPts val="4600"/>
              </a:lnSpc>
              <a:spcBef>
                <a:spcPts val="600"/>
              </a:spcBef>
              <a:buClr>
                <a:schemeClr val="accent1"/>
              </a:buClr>
            </a:pPr>
            <a:r>
              <a:rPr lang="zh-TW" altLang="en-US" sz="3600" b="1" dirty="0" smtClean="0">
                <a:solidFill>
                  <a:srgbClr val="FF0000"/>
                </a:solidFill>
                <a:latin typeface="微軟正黑體" panose="020B0604030504040204" pitchFamily="34" charset="-120"/>
                <a:ea typeface="微軟正黑體" panose="020B0604030504040204" pitchFamily="34" charset="-120"/>
              </a:rPr>
              <a:t>階段三：</a:t>
            </a:r>
            <a:r>
              <a:rPr lang="en-US" altLang="zh-TW" sz="3600" b="1" dirty="0">
                <a:solidFill>
                  <a:srgbClr val="0000FF"/>
                </a:solidFill>
                <a:latin typeface="微軟正黑體" panose="020B0604030504040204" pitchFamily="34" charset="-120"/>
                <a:ea typeface="微軟正黑體" panose="020B0604030504040204" pitchFamily="34" charset="-120"/>
              </a:rPr>
              <a:t>6~8</a:t>
            </a:r>
            <a:r>
              <a:rPr lang="zh-TW" altLang="en-US" sz="3600" b="1" dirty="0">
                <a:solidFill>
                  <a:srgbClr val="0000FF"/>
                </a:solidFill>
                <a:latin typeface="微軟正黑體" panose="020B0604030504040204" pitchFamily="34" charset="-120"/>
                <a:ea typeface="微軟正黑體" panose="020B0604030504040204" pitchFamily="34" charset="-120"/>
              </a:rPr>
              <a:t>個月大至</a:t>
            </a:r>
            <a:r>
              <a:rPr lang="en-US" altLang="zh-TW" sz="3600" b="1" dirty="0">
                <a:solidFill>
                  <a:srgbClr val="0000FF"/>
                </a:solidFill>
                <a:latin typeface="微軟正黑體" panose="020B0604030504040204" pitchFamily="34" charset="-120"/>
                <a:ea typeface="微軟正黑體" panose="020B0604030504040204" pitchFamily="34" charset="-120"/>
              </a:rPr>
              <a:t>18~36</a:t>
            </a:r>
            <a:r>
              <a:rPr lang="zh-TW" altLang="en-US" sz="3600" b="1" dirty="0">
                <a:solidFill>
                  <a:srgbClr val="0000FF"/>
                </a:solidFill>
                <a:latin typeface="微軟正黑體" panose="020B0604030504040204" pitchFamily="34" charset="-120"/>
                <a:ea typeface="微軟正黑體" panose="020B0604030504040204" pitchFamily="34" charset="-120"/>
              </a:rPr>
              <a:t>個月</a:t>
            </a:r>
            <a:r>
              <a:rPr lang="zh-TW" altLang="en-US" sz="3600" b="1" dirty="0" smtClean="0">
                <a:solidFill>
                  <a:srgbClr val="0000FF"/>
                </a:solidFill>
                <a:latin typeface="微軟正黑體" panose="020B0604030504040204" pitchFamily="34" charset="-120"/>
                <a:ea typeface="微軟正黑體" panose="020B0604030504040204" pitchFamily="34" charset="-120"/>
              </a:rPr>
              <a:t>大</a:t>
            </a:r>
            <a:endParaRPr lang="en-US" altLang="zh-TW" sz="3600" b="1" dirty="0" smtClean="0">
              <a:solidFill>
                <a:srgbClr val="0000FF"/>
              </a:solidFill>
              <a:latin typeface="微軟正黑體" panose="020B0604030504040204" pitchFamily="34" charset="-120"/>
              <a:ea typeface="微軟正黑體" panose="020B0604030504040204" pitchFamily="34" charset="-120"/>
            </a:endParaRPr>
          </a:p>
          <a:p>
            <a:pPr marL="0" lvl="1">
              <a:lnSpc>
                <a:spcPts val="4600"/>
              </a:lnSpc>
              <a:spcBef>
                <a:spcPts val="600"/>
              </a:spcBef>
              <a:buClr>
                <a:schemeClr val="accent1"/>
              </a:buClr>
            </a:pPr>
            <a:r>
              <a:rPr lang="zh-TW" altLang="en-US" sz="3600" b="1" dirty="0" smtClean="0">
                <a:solidFill>
                  <a:schemeClr val="tx1"/>
                </a:solidFill>
                <a:latin typeface="微軟正黑體" panose="020B0604030504040204" pitchFamily="34" charset="-120"/>
                <a:ea typeface="微軟正黑體" panose="020B0604030504040204" pitchFamily="34" charset="-120"/>
              </a:rPr>
              <a:t>  </a:t>
            </a:r>
            <a:r>
              <a:rPr lang="zh-TW" altLang="en-US" sz="3600" b="1" dirty="0" smtClean="0">
                <a:solidFill>
                  <a:schemeClr val="tx1"/>
                </a:solidFill>
                <a:latin typeface="微軟正黑體" panose="020B0604030504040204" pitchFamily="34" charset="-120"/>
                <a:ea typeface="微軟正黑體" panose="020B0604030504040204" pitchFamily="34" charset="-120"/>
                <a:sym typeface="Wingdings" panose="05000000000000000000" pitchFamily="2" charset="2"/>
              </a:rPr>
              <a:t></a:t>
            </a:r>
            <a:r>
              <a:rPr lang="zh-TW" altLang="en-US" sz="3600" b="1" dirty="0" smtClean="0">
                <a:solidFill>
                  <a:srgbClr val="C00000"/>
                </a:solidFill>
                <a:latin typeface="微軟正黑體" panose="020B0604030504040204" pitchFamily="34" charset="-120"/>
                <a:ea typeface="微軟正黑體" panose="020B0604030504040204" pitchFamily="34" charset="-120"/>
                <a:sym typeface="Wingdings" panose="05000000000000000000" pitchFamily="2" charset="2"/>
              </a:rPr>
              <a:t>正常的發展：</a:t>
            </a:r>
            <a:r>
              <a:rPr lang="zh-TW" altLang="en-US" sz="3600" b="1" dirty="0" smtClean="0">
                <a:solidFill>
                  <a:schemeClr val="tx1"/>
                </a:solidFill>
                <a:latin typeface="微軟正黑體" panose="020B0604030504040204" pitchFamily="34" charset="-120"/>
                <a:ea typeface="微軟正黑體" panose="020B0604030504040204" pitchFamily="34" charset="-120"/>
              </a:rPr>
              <a:t>壞</a:t>
            </a:r>
            <a:r>
              <a:rPr lang="zh-TW" altLang="en-US" sz="3600" b="1" dirty="0">
                <a:solidFill>
                  <a:schemeClr val="tx1"/>
                </a:solidFill>
                <a:latin typeface="微軟正黑體" panose="020B0604030504040204" pitchFamily="34" charset="-120"/>
                <a:ea typeface="微軟正黑體" panose="020B0604030504040204" pitchFamily="34" charset="-120"/>
              </a:rPr>
              <a:t>的</a:t>
            </a:r>
            <a:r>
              <a:rPr lang="zh-TW" altLang="en-US" sz="3600" b="1" dirty="0" smtClean="0">
                <a:solidFill>
                  <a:schemeClr val="tx1"/>
                </a:solidFill>
                <a:latin typeface="微軟正黑體" panose="020B0604030504040204" pitchFamily="34" charset="-120"/>
                <a:ea typeface="微軟正黑體" panose="020B0604030504040204" pitchFamily="34" charset="-120"/>
              </a:rPr>
              <a:t>自</a:t>
            </a:r>
            <a:r>
              <a:rPr lang="zh-TW" altLang="en-US" sz="3600" b="1" dirty="0">
                <a:solidFill>
                  <a:schemeClr val="tx1"/>
                </a:solidFill>
                <a:latin typeface="微軟正黑體" panose="020B0604030504040204" pitchFamily="34" charset="-120"/>
                <a:ea typeface="微軟正黑體" panose="020B0604030504040204" pitchFamily="34" charset="-120"/>
              </a:rPr>
              <a:t>體</a:t>
            </a:r>
            <a:r>
              <a:rPr lang="en-US" altLang="zh-TW" sz="3600" b="1" dirty="0">
                <a:solidFill>
                  <a:schemeClr val="tx1"/>
                </a:solidFill>
                <a:latin typeface="微軟正黑體" panose="020B0604030504040204" pitchFamily="34" charset="-120"/>
                <a:ea typeface="微軟正黑體" panose="020B0604030504040204" pitchFamily="34" charset="-120"/>
              </a:rPr>
              <a:t>-</a:t>
            </a:r>
            <a:r>
              <a:rPr lang="zh-TW" altLang="en-US" sz="3600" b="1" dirty="0">
                <a:solidFill>
                  <a:schemeClr val="tx1"/>
                </a:solidFill>
                <a:latin typeface="微軟正黑體" panose="020B0604030504040204" pitchFamily="34" charset="-120"/>
                <a:ea typeface="微軟正黑體" panose="020B0604030504040204" pitchFamily="34" charset="-120"/>
              </a:rPr>
              <a:t>客體</a:t>
            </a:r>
            <a:r>
              <a:rPr lang="zh-TW" altLang="en-US" sz="3600" b="1" dirty="0" smtClean="0">
                <a:solidFill>
                  <a:schemeClr val="tx1"/>
                </a:solidFill>
                <a:latin typeface="微軟正黑體" panose="020B0604030504040204" pitchFamily="34" charset="-120"/>
                <a:ea typeface="微軟正黑體" panose="020B0604030504040204" pitchFamily="34" charset="-120"/>
              </a:rPr>
              <a:t>表徵分化，</a:t>
            </a:r>
            <a:r>
              <a:rPr lang="zh-TW" altLang="en-US" sz="3600" b="1" dirty="0" smtClean="0">
                <a:solidFill>
                  <a:srgbClr val="FF0000"/>
                </a:solidFill>
                <a:latin typeface="微軟正黑體" panose="020B0604030504040204" pitchFamily="34" charset="-120"/>
                <a:ea typeface="微軟正黑體" panose="020B0604030504040204" pitchFamily="34" charset="-120"/>
              </a:rPr>
              <a:t>分裂</a:t>
            </a:r>
            <a:r>
              <a:rPr lang="zh-TW" altLang="en-US" sz="3600" b="1" dirty="0">
                <a:solidFill>
                  <a:srgbClr val="FF0000"/>
                </a:solidFill>
                <a:latin typeface="微軟正黑體" panose="020B0604030504040204" pitchFamily="34" charset="-120"/>
                <a:ea typeface="微軟正黑體" panose="020B0604030504040204" pitchFamily="34" charset="-120"/>
              </a:rPr>
              <a:t>機轉的</a:t>
            </a:r>
            <a:r>
              <a:rPr lang="zh-TW" altLang="en-US" sz="3600" b="1" dirty="0" smtClean="0">
                <a:solidFill>
                  <a:srgbClr val="FF0000"/>
                </a:solidFill>
                <a:latin typeface="微軟正黑體" panose="020B0604030504040204" pitchFamily="34" charset="-120"/>
                <a:ea typeface="微軟正黑體" panose="020B0604030504040204" pitchFamily="34" charset="-120"/>
              </a:rPr>
              <a:t>使用漸少</a:t>
            </a:r>
            <a:r>
              <a:rPr lang="zh-TW" altLang="en-US" sz="3600" b="1" dirty="0" smtClean="0">
                <a:solidFill>
                  <a:srgbClr val="0000FF"/>
                </a:solidFill>
                <a:latin typeface="微軟正黑體" panose="020B0604030504040204" pitchFamily="34" charset="-120"/>
                <a:ea typeface="微軟正黑體" panose="020B0604030504040204" pitchFamily="34" charset="-120"/>
              </a:rPr>
              <a:t>（</a:t>
            </a:r>
            <a:r>
              <a:rPr lang="zh-TW" altLang="en-US" sz="3600" b="1" dirty="0">
                <a:solidFill>
                  <a:srgbClr val="0000FF"/>
                </a:solidFill>
                <a:latin typeface="微軟正黑體" panose="020B0604030504040204" pitchFamily="34" charset="-120"/>
                <a:ea typeface="微軟正黑體" panose="020B0604030504040204" pitchFamily="34" charset="-120"/>
              </a:rPr>
              <a:t>當好的經驗明顯</a:t>
            </a:r>
            <a:r>
              <a:rPr lang="zh-TW" altLang="en-US" sz="3600" b="1" dirty="0" smtClean="0">
                <a:solidFill>
                  <a:srgbClr val="0000FF"/>
                </a:solidFill>
                <a:latin typeface="微軟正黑體" panose="020B0604030504040204" pitchFamily="34" charset="-120"/>
                <a:ea typeface="微軟正黑體" panose="020B0604030504040204" pitchFamily="34" charset="-120"/>
              </a:rPr>
              <a:t>多於壞的</a:t>
            </a:r>
            <a:r>
              <a:rPr lang="zh-TW" altLang="en-US" sz="3600" b="1" dirty="0">
                <a:solidFill>
                  <a:srgbClr val="0000FF"/>
                </a:solidFill>
                <a:latin typeface="微軟正黑體" panose="020B0604030504040204" pitchFamily="34" charset="-120"/>
                <a:ea typeface="微軟正黑體" panose="020B0604030504040204" pitchFamily="34" charset="-120"/>
              </a:rPr>
              <a:t>經驗時</a:t>
            </a:r>
            <a:r>
              <a:rPr lang="zh-TW" altLang="en-US" sz="3600" b="1" dirty="0" smtClean="0">
                <a:solidFill>
                  <a:srgbClr val="0000FF"/>
                </a:solidFill>
                <a:latin typeface="微軟正黑體" panose="020B0604030504040204" pitchFamily="34" charset="-120"/>
                <a:ea typeface="微軟正黑體" panose="020B0604030504040204" pitchFamily="34" charset="-120"/>
              </a:rPr>
              <a:t>）     </a:t>
            </a:r>
            <a:r>
              <a:rPr lang="zh-TW" altLang="en-US" sz="3600" b="1" dirty="0" smtClean="0">
                <a:solidFill>
                  <a:srgbClr val="953735"/>
                </a:solidFill>
                <a:latin typeface="微軟正黑體" panose="020B0604030504040204" pitchFamily="34" charset="-120"/>
                <a:ea typeface="微軟正黑體" panose="020B0604030504040204" pitchFamily="34" charset="-120"/>
              </a:rPr>
              <a:t>客體和自體的恆常性</a:t>
            </a:r>
            <a:endParaRPr lang="en-US" altLang="zh-TW" sz="3600" b="1" dirty="0" smtClean="0">
              <a:solidFill>
                <a:srgbClr val="953735"/>
              </a:solidFill>
              <a:latin typeface="微軟正黑體" panose="020B0604030504040204" pitchFamily="34" charset="-120"/>
              <a:ea typeface="微軟正黑體" panose="020B0604030504040204" pitchFamily="34" charset="-120"/>
            </a:endParaRPr>
          </a:p>
          <a:p>
            <a:pPr marL="0" lvl="1">
              <a:lnSpc>
                <a:spcPts val="4600"/>
              </a:lnSpc>
              <a:spcBef>
                <a:spcPts val="600"/>
              </a:spcBef>
              <a:buClr>
                <a:schemeClr val="accent1"/>
              </a:buClr>
            </a:pPr>
            <a:r>
              <a:rPr lang="zh-TW" altLang="en-US" sz="3600" b="1" dirty="0" smtClean="0">
                <a:solidFill>
                  <a:srgbClr val="953735"/>
                </a:solidFill>
                <a:latin typeface="微軟正黑體" panose="020B0604030504040204" pitchFamily="34" charset="-120"/>
                <a:ea typeface="微軟正黑體" panose="020B0604030504040204" pitchFamily="34" charset="-120"/>
              </a:rPr>
              <a:t>  </a:t>
            </a:r>
            <a:r>
              <a:rPr lang="zh-TW" altLang="en-US" sz="3600" b="1" dirty="0" smtClean="0">
                <a:solidFill>
                  <a:srgbClr val="953735"/>
                </a:solidFill>
                <a:latin typeface="微軟正黑體" panose="020B0604030504040204" pitchFamily="34" charset="-120"/>
                <a:ea typeface="微軟正黑體" panose="020B0604030504040204" pitchFamily="34" charset="-120"/>
                <a:sym typeface="Wingdings" panose="05000000000000000000" pitchFamily="2" charset="2"/>
              </a:rPr>
              <a:t></a:t>
            </a:r>
            <a:r>
              <a:rPr lang="zh-TW" altLang="en-US" sz="3600" b="1" dirty="0" smtClean="0">
                <a:solidFill>
                  <a:srgbClr val="C00000"/>
                </a:solidFill>
                <a:latin typeface="微軟正黑體" panose="020B0604030504040204" pitchFamily="34" charset="-120"/>
                <a:ea typeface="微軟正黑體" panose="020B0604030504040204" pitchFamily="34" charset="-120"/>
                <a:sym typeface="Wingdings" panose="05000000000000000000" pitchFamily="2" charset="2"/>
              </a:rPr>
              <a:t>發展</a:t>
            </a:r>
            <a:r>
              <a:rPr lang="zh-TW" altLang="en-US" sz="3600" b="1" dirty="0" smtClean="0">
                <a:solidFill>
                  <a:srgbClr val="C00000"/>
                </a:solidFill>
                <a:latin typeface="微軟正黑體" panose="020B0604030504040204" pitchFamily="34" charset="-120"/>
                <a:ea typeface="微軟正黑體" panose="020B0604030504040204" pitchFamily="34" charset="-120"/>
              </a:rPr>
              <a:t>失敗</a:t>
            </a:r>
            <a:r>
              <a:rPr lang="zh-TW" altLang="en-US" sz="3600" b="1" dirty="0">
                <a:solidFill>
                  <a:srgbClr val="C00000"/>
                </a:solidFill>
                <a:latin typeface="微軟正黑體" panose="020B0604030504040204" pitchFamily="34" charset="-120"/>
                <a:ea typeface="微軟正黑體" panose="020B0604030504040204" pitchFamily="34" charset="-120"/>
              </a:rPr>
              <a:t>：</a:t>
            </a:r>
            <a:r>
              <a:rPr lang="zh-TW" altLang="en-US" sz="3600" b="1" dirty="0">
                <a:solidFill>
                  <a:srgbClr val="0000FF"/>
                </a:solidFill>
                <a:latin typeface="微軟正黑體" panose="020B0604030504040204" pitchFamily="34" charset="-120"/>
                <a:ea typeface="微軟正黑體" panose="020B0604030504040204" pitchFamily="34" charset="-120"/>
              </a:rPr>
              <a:t>仍持續使用分裂機轉</a:t>
            </a:r>
            <a:r>
              <a:rPr lang="zh-TW" altLang="en-US" sz="3600" dirty="0">
                <a:solidFill>
                  <a:srgbClr val="0000FF"/>
                </a:solidFill>
                <a:latin typeface="微軟正黑體" panose="020B0604030504040204" pitchFamily="34" charset="-120"/>
                <a:ea typeface="微軟正黑體" panose="020B0604030504040204" pitchFamily="34" charset="-120"/>
              </a:rPr>
              <a:t>，</a:t>
            </a:r>
            <a:r>
              <a:rPr lang="zh-TW" altLang="en-US" sz="3600" b="1" dirty="0">
                <a:solidFill>
                  <a:srgbClr val="0000FF"/>
                </a:solidFill>
                <a:latin typeface="微軟正黑體" panose="020B0604030504040204" pitchFamily="34" charset="-120"/>
                <a:ea typeface="微軟正黑體" panose="020B0604030504040204" pitchFamily="34" charset="-120"/>
              </a:rPr>
              <a:t>可能</a:t>
            </a:r>
            <a:r>
              <a:rPr lang="zh-TW" altLang="en-US" sz="3600" b="1" dirty="0" smtClean="0">
                <a:solidFill>
                  <a:srgbClr val="0000FF"/>
                </a:solidFill>
                <a:latin typeface="微軟正黑體" panose="020B0604030504040204" pitchFamily="34" charset="-120"/>
                <a:ea typeface="微軟正黑體" panose="020B0604030504040204" pitchFamily="34" charset="-120"/>
              </a:rPr>
              <a:t>導致</a:t>
            </a:r>
            <a:r>
              <a:rPr lang="zh-TW" altLang="en-US" sz="3600" b="1" dirty="0" smtClean="0">
                <a:solidFill>
                  <a:srgbClr val="C00000"/>
                </a:solidFill>
                <a:latin typeface="微軟正黑體" panose="020B0604030504040204" pitchFamily="34" charset="-120"/>
                <a:ea typeface="微軟正黑體" panose="020B0604030504040204" pitchFamily="34" charset="-120"/>
              </a:rPr>
              <a:t>邊緣</a:t>
            </a:r>
            <a:r>
              <a:rPr lang="zh-TW" altLang="en-US" sz="3600" b="1" dirty="0">
                <a:solidFill>
                  <a:srgbClr val="C00000"/>
                </a:solidFill>
                <a:latin typeface="微軟正黑體" panose="020B0604030504040204" pitchFamily="34" charset="-120"/>
                <a:ea typeface="微軟正黑體" panose="020B0604030504040204" pitchFamily="34" charset="-120"/>
              </a:rPr>
              <a:t>型人格組織 </a:t>
            </a:r>
            <a:r>
              <a:rPr lang="zh-TW" altLang="en-US" sz="3600" b="1" dirty="0">
                <a:solidFill>
                  <a:schemeClr val="tx1"/>
                </a:solidFill>
                <a:latin typeface="Calibri" panose="020F0502020204030204" pitchFamily="34" charset="0"/>
                <a:ea typeface="微軟正黑體" panose="020B0604030504040204" pitchFamily="34" charset="-120"/>
              </a:rPr>
              <a:t>（</a:t>
            </a:r>
            <a:r>
              <a:rPr lang="en-US" altLang="zh-TW" sz="3600" b="1" dirty="0">
                <a:solidFill>
                  <a:schemeClr val="tx1"/>
                </a:solidFill>
                <a:latin typeface="Calibri" panose="020F0502020204030204" pitchFamily="34" charset="0"/>
                <a:ea typeface="微軟正黑體" panose="020B0604030504040204" pitchFamily="34" charset="-120"/>
              </a:rPr>
              <a:t>BPO</a:t>
            </a:r>
            <a:r>
              <a:rPr lang="zh-TW" altLang="en-US" sz="3600" b="1" dirty="0" smtClean="0">
                <a:solidFill>
                  <a:schemeClr val="tx1"/>
                </a:solidFill>
                <a:latin typeface="Calibri" panose="020F0502020204030204" pitchFamily="34" charset="0"/>
                <a:ea typeface="微軟正黑體" panose="020B0604030504040204" pitchFamily="34" charset="-120"/>
              </a:rPr>
              <a:t>）（</a:t>
            </a:r>
            <a:r>
              <a:rPr lang="zh-TW" altLang="en-US" sz="3600" b="1" dirty="0" smtClean="0">
                <a:solidFill>
                  <a:schemeClr val="tx1"/>
                </a:solidFill>
                <a:latin typeface="微軟正黑體" panose="020B0604030504040204" pitchFamily="34" charset="-120"/>
                <a:ea typeface="微軟正黑體" panose="020B0604030504040204" pitchFamily="34" charset="-120"/>
              </a:rPr>
              <a:t>因為</a:t>
            </a:r>
            <a:r>
              <a:rPr lang="zh-TW" altLang="en-US" sz="3600" b="1" dirty="0">
                <a:solidFill>
                  <a:schemeClr val="tx1"/>
                </a:solidFill>
                <a:latin typeface="微軟正黑體" panose="020B0604030504040204" pitchFamily="34" charset="-120"/>
                <a:ea typeface="微軟正黑體" panose="020B0604030504040204" pitchFamily="34" charset="-120"/>
              </a:rPr>
              <a:t>壞經驗太</a:t>
            </a:r>
            <a:r>
              <a:rPr lang="zh-TW" altLang="en-US" sz="3600" b="1" dirty="0" smtClean="0">
                <a:solidFill>
                  <a:schemeClr val="tx1"/>
                </a:solidFill>
                <a:latin typeface="微軟正黑體" panose="020B0604030504040204" pitchFamily="34" charset="-120"/>
                <a:ea typeface="微軟正黑體" panose="020B0604030504040204" pitchFamily="34" charset="-120"/>
              </a:rPr>
              <a:t>多阻礙</a:t>
            </a:r>
            <a:r>
              <a:rPr lang="zh-TW" altLang="en-US" sz="3600" b="1" dirty="0">
                <a:solidFill>
                  <a:schemeClr val="tx1"/>
                </a:solidFill>
                <a:latin typeface="微軟正黑體" panose="020B0604030504040204" pitchFamily="34" charset="-120"/>
                <a:ea typeface="微軟正黑體" panose="020B0604030504040204" pitchFamily="34" charset="-120"/>
              </a:rPr>
              <a:t>好感覺的連結，而使</a:t>
            </a:r>
            <a:r>
              <a:rPr lang="en-US" altLang="zh-TW" sz="3600" b="1" dirty="0">
                <a:solidFill>
                  <a:schemeClr val="tx1"/>
                </a:solidFill>
                <a:latin typeface="微軟正黑體" panose="020B0604030504040204" pitchFamily="34" charset="-120"/>
                <a:ea typeface="微軟正黑體" panose="020B0604030504040204" pitchFamily="34" charset="-120"/>
              </a:rPr>
              <a:t>ego</a:t>
            </a:r>
            <a:r>
              <a:rPr lang="zh-TW" altLang="en-US" sz="3600" b="1" dirty="0">
                <a:solidFill>
                  <a:schemeClr val="tx1"/>
                </a:solidFill>
                <a:latin typeface="微軟正黑體" panose="020B0604030504040204" pitchFamily="34" charset="-120"/>
                <a:ea typeface="微軟正黑體" panose="020B0604030504040204" pitchFamily="34" charset="-120"/>
              </a:rPr>
              <a:t>脆弱；所以</a:t>
            </a:r>
            <a:r>
              <a:rPr lang="zh-TW" altLang="en-US" sz="3600" b="1" dirty="0" smtClean="0">
                <a:solidFill>
                  <a:schemeClr val="tx1"/>
                </a:solidFill>
                <a:latin typeface="微軟正黑體" panose="020B0604030504040204" pitchFamily="34" charset="-120"/>
                <a:ea typeface="微軟正黑體" panose="020B0604030504040204" pitchFamily="34" charset="-120"/>
              </a:rPr>
              <a:t>，會</a:t>
            </a:r>
            <a:r>
              <a:rPr lang="zh-TW" altLang="en-US" sz="3600" b="1" dirty="0">
                <a:solidFill>
                  <a:schemeClr val="tx1"/>
                </a:solidFill>
                <a:latin typeface="微軟正黑體" panose="020B0604030504040204" pitchFamily="34" charset="-120"/>
                <a:ea typeface="微軟正黑體" panose="020B0604030504040204" pitchFamily="34" charset="-120"/>
              </a:rPr>
              <a:t>繼續使用</a:t>
            </a:r>
            <a:r>
              <a:rPr lang="zh-TW" altLang="en-US" sz="3600" b="1" dirty="0">
                <a:solidFill>
                  <a:srgbClr val="0070C0"/>
                </a:solidFill>
                <a:latin typeface="微軟正黑體" panose="020B0604030504040204" pitchFamily="34" charset="-120"/>
                <a:ea typeface="微軟正黑體" panose="020B0604030504040204" pitchFamily="34" charset="-120"/>
              </a:rPr>
              <a:t>分裂機轉</a:t>
            </a:r>
            <a:r>
              <a:rPr lang="zh-TW" altLang="en-US" sz="3600" b="1" dirty="0">
                <a:solidFill>
                  <a:schemeClr val="tx1"/>
                </a:solidFill>
                <a:latin typeface="微軟正黑體" panose="020B0604030504040204" pitchFamily="34" charset="-120"/>
                <a:ea typeface="微軟正黑體" panose="020B0604030504040204" pitchFamily="34" charset="-120"/>
              </a:rPr>
              <a:t>，以保護好的</a:t>
            </a:r>
            <a:r>
              <a:rPr lang="zh-TW" altLang="en-US" sz="3600" b="1" dirty="0">
                <a:solidFill>
                  <a:srgbClr val="FF0000"/>
                </a:solidFill>
                <a:latin typeface="微軟正黑體" panose="020B0604030504040204" pitchFamily="34" charset="-120"/>
                <a:ea typeface="微軟正黑體" panose="020B0604030504040204" pitchFamily="34" charset="-120"/>
              </a:rPr>
              <a:t>（自體</a:t>
            </a:r>
            <a:r>
              <a:rPr lang="zh-TW" altLang="en-US" sz="3600" b="1" dirty="0" smtClean="0">
                <a:solidFill>
                  <a:srgbClr val="FF0000"/>
                </a:solidFill>
                <a:latin typeface="微軟正黑體" panose="020B0604030504040204" pitchFamily="34" charset="-120"/>
                <a:ea typeface="微軟正黑體" panose="020B0604030504040204" pitchFamily="34" charset="-120"/>
              </a:rPr>
              <a:t>和客體</a:t>
            </a:r>
            <a:r>
              <a:rPr lang="zh-TW" altLang="en-US" sz="3600" b="1" dirty="0">
                <a:solidFill>
                  <a:srgbClr val="FF0000"/>
                </a:solidFill>
                <a:latin typeface="微軟正黑體" panose="020B0604030504040204" pitchFamily="34" charset="-120"/>
                <a:ea typeface="微軟正黑體" panose="020B0604030504040204" pitchFamily="34" charset="-120"/>
              </a:rPr>
              <a:t>）</a:t>
            </a:r>
            <a:r>
              <a:rPr lang="zh-TW" altLang="en-US" sz="3600" b="1" dirty="0">
                <a:solidFill>
                  <a:schemeClr val="tx1"/>
                </a:solidFill>
                <a:latin typeface="微軟正黑體" panose="020B0604030504040204" pitchFamily="34" charset="-120"/>
                <a:ea typeface="微軟正黑體" panose="020B0604030504040204" pitchFamily="34" charset="-120"/>
              </a:rPr>
              <a:t>表徵，避免被壞的表徵</a:t>
            </a:r>
            <a:r>
              <a:rPr lang="zh-TW" altLang="en-US" sz="3600" b="1" dirty="0" smtClean="0">
                <a:solidFill>
                  <a:schemeClr val="tx1"/>
                </a:solidFill>
                <a:latin typeface="微軟正黑體" panose="020B0604030504040204" pitchFamily="34" charset="-120"/>
                <a:ea typeface="微軟正黑體" panose="020B0604030504040204" pitchFamily="34" charset="-120"/>
              </a:rPr>
              <a:t>所破壞。</a:t>
            </a:r>
            <a:endParaRPr lang="en-US" altLang="zh-TW" sz="3600" b="1" dirty="0">
              <a:solidFill>
                <a:srgbClr val="0000FF"/>
              </a:solidFill>
              <a:latin typeface="微軟正黑體" panose="020B0604030504040204" pitchFamily="34" charset="-120"/>
              <a:ea typeface="微軟正黑體" panose="020B0604030504040204" pitchFamily="34" charset="-120"/>
            </a:endParaRPr>
          </a:p>
        </p:txBody>
      </p:sp>
      <p:cxnSp>
        <p:nvCxnSpPr>
          <p:cNvPr id="3145728" name="直線單箭頭接點 3"/>
          <p:cNvCxnSpPr>
            <a:cxnSpLocks/>
          </p:cNvCxnSpPr>
          <p:nvPr/>
        </p:nvCxnSpPr>
        <p:spPr bwMode="auto">
          <a:xfrm>
            <a:off x="3995936" y="2564904"/>
            <a:ext cx="504056" cy="0"/>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文字方塊 1"/>
          <p:cNvSpPr txBox="1">
            <a:spLocks noChangeArrowheads="1"/>
          </p:cNvSpPr>
          <p:nvPr/>
        </p:nvSpPr>
        <p:spPr bwMode="auto">
          <a:xfrm>
            <a:off x="900113" y="6453188"/>
            <a:ext cx="7920359" cy="400110"/>
          </a:xfrm>
          <a:prstGeom prst="rect">
            <a:avLst/>
          </a:prstGeom>
          <a:noFill/>
          <a:ln w="9525">
            <a:noFill/>
            <a:miter lim="800000"/>
            <a:headEnd/>
            <a:tailEnd/>
          </a:ln>
        </p:spPr>
        <p:txBody>
          <a:bodyPr wrap="square">
            <a:spAutoFit/>
          </a:bodyPr>
          <a:lstStyle/>
          <a:p>
            <a:r>
              <a:rPr lang="en-US" altLang="zh-TW" sz="2000" b="1" dirty="0"/>
              <a:t>Introversion(</a:t>
            </a:r>
            <a:r>
              <a:rPr lang="zh-TW" altLang="en-US" sz="2000" b="1" dirty="0"/>
              <a:t>內向</a:t>
            </a:r>
            <a:r>
              <a:rPr lang="en-US" altLang="zh-TW" sz="2000" b="1" dirty="0"/>
              <a:t>)</a:t>
            </a:r>
            <a:r>
              <a:rPr lang="zh-TW" altLang="en-US" sz="2000" b="1" dirty="0"/>
              <a:t>                                                       </a:t>
            </a:r>
            <a:r>
              <a:rPr lang="en-US" altLang="zh-TW" sz="2000" b="1" dirty="0"/>
              <a:t>Extroversion(</a:t>
            </a:r>
            <a:r>
              <a:rPr lang="zh-TW" altLang="en-US" sz="2000" b="1" dirty="0"/>
              <a:t>外向</a:t>
            </a:r>
            <a:r>
              <a:rPr lang="en-US" altLang="zh-TW" sz="2000" b="1" dirty="0"/>
              <a:t>)</a:t>
            </a:r>
            <a:endParaRPr lang="zh-TW" altLang="en-US" sz="2000" b="1" dirty="0"/>
          </a:p>
        </p:txBody>
      </p:sp>
      <p:cxnSp>
        <p:nvCxnSpPr>
          <p:cNvPr id="3145729" name="直線單箭頭接點 3"/>
          <p:cNvCxnSpPr>
            <a:cxnSpLocks/>
          </p:cNvCxnSpPr>
          <p:nvPr/>
        </p:nvCxnSpPr>
        <p:spPr>
          <a:xfrm>
            <a:off x="3059113" y="6669088"/>
            <a:ext cx="3241675" cy="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1048615" name="文字方塊 6"/>
          <p:cNvSpPr txBox="1">
            <a:spLocks noChangeArrowheads="1"/>
          </p:cNvSpPr>
          <p:nvPr/>
        </p:nvSpPr>
        <p:spPr bwMode="auto">
          <a:xfrm>
            <a:off x="596900" y="720725"/>
            <a:ext cx="822325" cy="400110"/>
          </a:xfrm>
          <a:prstGeom prst="rect">
            <a:avLst/>
          </a:prstGeom>
          <a:noFill/>
          <a:ln w="9525">
            <a:noFill/>
            <a:miter lim="800000"/>
            <a:headEnd/>
            <a:tailEnd/>
          </a:ln>
        </p:spPr>
        <p:txBody>
          <a:bodyPr>
            <a:spAutoFit/>
          </a:bodyPr>
          <a:lstStyle/>
          <a:p>
            <a:r>
              <a:rPr lang="en-US" altLang="zh-TW" sz="2000" b="1" dirty="0"/>
              <a:t>mild</a:t>
            </a:r>
            <a:endParaRPr lang="zh-TW" altLang="en-US" sz="2000" b="1" dirty="0"/>
          </a:p>
        </p:txBody>
      </p:sp>
      <p:sp>
        <p:nvSpPr>
          <p:cNvPr id="1048616" name="文字方塊 7"/>
          <p:cNvSpPr txBox="1">
            <a:spLocks noChangeArrowheads="1"/>
          </p:cNvSpPr>
          <p:nvPr/>
        </p:nvSpPr>
        <p:spPr bwMode="auto">
          <a:xfrm>
            <a:off x="321469" y="5779263"/>
            <a:ext cx="1223962" cy="400110"/>
          </a:xfrm>
          <a:prstGeom prst="rect">
            <a:avLst/>
          </a:prstGeom>
          <a:noFill/>
          <a:ln w="9525">
            <a:noFill/>
            <a:miter lim="800000"/>
            <a:headEnd/>
            <a:tailEnd/>
          </a:ln>
        </p:spPr>
        <p:txBody>
          <a:bodyPr>
            <a:spAutoFit/>
          </a:bodyPr>
          <a:lstStyle/>
          <a:p>
            <a:r>
              <a:rPr lang="en-US" altLang="zh-TW" sz="2000" b="1" dirty="0"/>
              <a:t>extreme</a:t>
            </a:r>
            <a:endParaRPr lang="zh-TW" altLang="en-US" sz="2000" b="1" dirty="0"/>
          </a:p>
        </p:txBody>
      </p:sp>
      <p:cxnSp>
        <p:nvCxnSpPr>
          <p:cNvPr id="3145730" name="直線單箭頭接點 9"/>
          <p:cNvCxnSpPr>
            <a:cxnSpLocks/>
          </p:cNvCxnSpPr>
          <p:nvPr/>
        </p:nvCxnSpPr>
        <p:spPr>
          <a:xfrm flipH="1">
            <a:off x="950913" y="1089025"/>
            <a:ext cx="7937" cy="4676775"/>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1048617" name="文字方塊 10"/>
          <p:cNvSpPr txBox="1">
            <a:spLocks noChangeArrowheads="1"/>
          </p:cNvSpPr>
          <p:nvPr/>
        </p:nvSpPr>
        <p:spPr bwMode="auto">
          <a:xfrm>
            <a:off x="47623" y="2879725"/>
            <a:ext cx="966789" cy="923330"/>
          </a:xfrm>
          <a:prstGeom prst="rect">
            <a:avLst/>
          </a:prstGeom>
          <a:noFill/>
          <a:ln w="9525">
            <a:noFill/>
            <a:miter lim="800000"/>
            <a:headEnd/>
            <a:tailEnd/>
          </a:ln>
        </p:spPr>
        <p:txBody>
          <a:bodyPr wrap="square">
            <a:spAutoFit/>
          </a:bodyPr>
          <a:lstStyle/>
          <a:p>
            <a:r>
              <a:rPr lang="en-US" altLang="zh-TW" sz="1800" b="1" dirty="0"/>
              <a:t>Level </a:t>
            </a:r>
          </a:p>
          <a:p>
            <a:r>
              <a:rPr lang="en-US" altLang="zh-TW" sz="1800" b="1" dirty="0"/>
              <a:t>  of severity</a:t>
            </a:r>
            <a:endParaRPr lang="zh-TW" altLang="en-US" sz="1800" b="1" dirty="0"/>
          </a:p>
        </p:txBody>
      </p:sp>
      <p:cxnSp>
        <p:nvCxnSpPr>
          <p:cNvPr id="3145731" name="直線接點 13"/>
          <p:cNvCxnSpPr>
            <a:cxnSpLocks/>
          </p:cNvCxnSpPr>
          <p:nvPr/>
        </p:nvCxnSpPr>
        <p:spPr>
          <a:xfrm>
            <a:off x="395288" y="720725"/>
            <a:ext cx="7561262"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145732" name="直線接點 14"/>
          <p:cNvCxnSpPr>
            <a:cxnSpLocks/>
          </p:cNvCxnSpPr>
          <p:nvPr/>
        </p:nvCxnSpPr>
        <p:spPr>
          <a:xfrm>
            <a:off x="950913" y="2060575"/>
            <a:ext cx="7005637"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145733" name="直線接點 15"/>
          <p:cNvCxnSpPr>
            <a:cxnSpLocks/>
          </p:cNvCxnSpPr>
          <p:nvPr/>
        </p:nvCxnSpPr>
        <p:spPr>
          <a:xfrm>
            <a:off x="958850" y="3644900"/>
            <a:ext cx="6997700"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145734" name="直線接點 16"/>
          <p:cNvCxnSpPr>
            <a:cxnSpLocks/>
          </p:cNvCxnSpPr>
          <p:nvPr/>
        </p:nvCxnSpPr>
        <p:spPr>
          <a:xfrm>
            <a:off x="933450" y="5459413"/>
            <a:ext cx="6997700" cy="1746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048618" name="矩形 21"/>
          <p:cNvSpPr/>
          <p:nvPr/>
        </p:nvSpPr>
        <p:spPr>
          <a:xfrm>
            <a:off x="1289050" y="199231"/>
            <a:ext cx="6134100" cy="61928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TW" altLang="en-US"/>
          </a:p>
        </p:txBody>
      </p:sp>
      <p:sp>
        <p:nvSpPr>
          <p:cNvPr id="1048619" name="文字方塊 22"/>
          <p:cNvSpPr txBox="1">
            <a:spLocks noChangeArrowheads="1"/>
          </p:cNvSpPr>
          <p:nvPr/>
        </p:nvSpPr>
        <p:spPr bwMode="auto">
          <a:xfrm>
            <a:off x="7626350" y="217489"/>
            <a:ext cx="1435100" cy="400110"/>
          </a:xfrm>
          <a:prstGeom prst="rect">
            <a:avLst/>
          </a:prstGeom>
          <a:noFill/>
          <a:ln w="9525">
            <a:noFill/>
            <a:miter lim="800000"/>
            <a:headEnd/>
            <a:tailEnd/>
          </a:ln>
        </p:spPr>
        <p:txBody>
          <a:bodyPr wrap="square">
            <a:spAutoFit/>
          </a:bodyPr>
          <a:lstStyle/>
          <a:p>
            <a:r>
              <a:rPr lang="en-US" altLang="zh-TW" sz="2000" b="1" dirty="0"/>
              <a:t>Normality</a:t>
            </a:r>
            <a:endParaRPr lang="zh-TW" altLang="en-US" sz="2000" b="1" dirty="0"/>
          </a:p>
        </p:txBody>
      </p:sp>
      <p:sp>
        <p:nvSpPr>
          <p:cNvPr id="1048620" name="文字方塊 23"/>
          <p:cNvSpPr txBox="1">
            <a:spLocks noChangeArrowheads="1"/>
          </p:cNvSpPr>
          <p:nvPr/>
        </p:nvSpPr>
        <p:spPr bwMode="auto">
          <a:xfrm>
            <a:off x="7696200" y="1128713"/>
            <a:ext cx="1295400" cy="707886"/>
          </a:xfrm>
          <a:prstGeom prst="rect">
            <a:avLst/>
          </a:prstGeom>
          <a:noFill/>
          <a:ln w="9525">
            <a:noFill/>
            <a:miter lim="800000"/>
            <a:headEnd/>
            <a:tailEnd/>
          </a:ln>
        </p:spPr>
        <p:txBody>
          <a:bodyPr>
            <a:spAutoFit/>
          </a:bodyPr>
          <a:lstStyle/>
          <a:p>
            <a:r>
              <a:rPr lang="en-US" altLang="zh-TW" sz="2000" b="1" dirty="0"/>
              <a:t>Neurotic</a:t>
            </a:r>
          </a:p>
          <a:p>
            <a:r>
              <a:rPr lang="zh-TW" altLang="en-US" sz="2000" b="1" dirty="0"/>
              <a:t>人格組織</a:t>
            </a:r>
          </a:p>
        </p:txBody>
      </p:sp>
      <p:sp>
        <p:nvSpPr>
          <p:cNvPr id="1048621" name="文字方塊 24"/>
          <p:cNvSpPr txBox="1">
            <a:spLocks noChangeArrowheads="1"/>
          </p:cNvSpPr>
          <p:nvPr/>
        </p:nvSpPr>
        <p:spPr bwMode="auto">
          <a:xfrm>
            <a:off x="7626350" y="2487613"/>
            <a:ext cx="1435100" cy="1077218"/>
          </a:xfrm>
          <a:prstGeom prst="rect">
            <a:avLst/>
          </a:prstGeom>
          <a:noFill/>
          <a:ln w="9525">
            <a:noFill/>
            <a:miter lim="800000"/>
            <a:headEnd/>
            <a:tailEnd/>
          </a:ln>
        </p:spPr>
        <p:txBody>
          <a:bodyPr>
            <a:spAutoFit/>
          </a:bodyPr>
          <a:lstStyle/>
          <a:p>
            <a:r>
              <a:rPr lang="en-US" altLang="zh-TW" sz="2000" b="1" dirty="0"/>
              <a:t>High borderline</a:t>
            </a:r>
          </a:p>
          <a:p>
            <a:r>
              <a:rPr lang="zh-TW" altLang="en-US" b="1" dirty="0"/>
              <a:t>人格組織</a:t>
            </a:r>
          </a:p>
        </p:txBody>
      </p:sp>
      <p:sp>
        <p:nvSpPr>
          <p:cNvPr id="1048622" name="文字方塊 25"/>
          <p:cNvSpPr txBox="1">
            <a:spLocks noChangeArrowheads="1"/>
          </p:cNvSpPr>
          <p:nvPr/>
        </p:nvSpPr>
        <p:spPr bwMode="auto">
          <a:xfrm>
            <a:off x="7626350" y="4076700"/>
            <a:ext cx="1409700" cy="1015663"/>
          </a:xfrm>
          <a:prstGeom prst="rect">
            <a:avLst/>
          </a:prstGeom>
          <a:noFill/>
          <a:ln w="9525">
            <a:noFill/>
            <a:miter lim="800000"/>
            <a:headEnd/>
            <a:tailEnd/>
          </a:ln>
        </p:spPr>
        <p:txBody>
          <a:bodyPr>
            <a:spAutoFit/>
          </a:bodyPr>
          <a:lstStyle/>
          <a:p>
            <a:r>
              <a:rPr lang="en-US" altLang="zh-TW" sz="2000" b="1" dirty="0"/>
              <a:t>Low</a:t>
            </a:r>
          </a:p>
          <a:p>
            <a:r>
              <a:rPr lang="en-US" altLang="zh-TW" sz="2000" b="1" dirty="0"/>
              <a:t>Borderline</a:t>
            </a:r>
          </a:p>
          <a:p>
            <a:r>
              <a:rPr lang="zh-TW" altLang="en-US" sz="2000" b="1" dirty="0"/>
              <a:t>人格組織</a:t>
            </a:r>
          </a:p>
        </p:txBody>
      </p:sp>
      <p:sp>
        <p:nvSpPr>
          <p:cNvPr id="1048623" name="文字方塊 26"/>
          <p:cNvSpPr txBox="1">
            <a:spLocks noChangeArrowheads="1"/>
          </p:cNvSpPr>
          <p:nvPr/>
        </p:nvSpPr>
        <p:spPr bwMode="auto">
          <a:xfrm>
            <a:off x="7626350" y="5649913"/>
            <a:ext cx="1435100" cy="707886"/>
          </a:xfrm>
          <a:prstGeom prst="rect">
            <a:avLst/>
          </a:prstGeom>
          <a:noFill/>
          <a:ln w="9525">
            <a:noFill/>
            <a:miter lim="800000"/>
            <a:headEnd/>
            <a:tailEnd/>
          </a:ln>
        </p:spPr>
        <p:txBody>
          <a:bodyPr>
            <a:spAutoFit/>
          </a:bodyPr>
          <a:lstStyle/>
          <a:p>
            <a:r>
              <a:rPr lang="en-US" altLang="zh-TW" sz="2000" b="1" dirty="0"/>
              <a:t>Psychotic</a:t>
            </a:r>
          </a:p>
          <a:p>
            <a:r>
              <a:rPr lang="zh-TW" altLang="en-US" sz="2000" b="1" dirty="0"/>
              <a:t>人格組織</a:t>
            </a:r>
          </a:p>
        </p:txBody>
      </p:sp>
      <p:cxnSp>
        <p:nvCxnSpPr>
          <p:cNvPr id="3145735" name="直線單箭頭接點 33"/>
          <p:cNvCxnSpPr>
            <a:cxnSpLocks/>
          </p:cNvCxnSpPr>
          <p:nvPr/>
        </p:nvCxnSpPr>
        <p:spPr>
          <a:xfrm>
            <a:off x="8172450" y="561975"/>
            <a:ext cx="0" cy="63500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45736" name="直線單箭頭接點 34"/>
          <p:cNvCxnSpPr>
            <a:cxnSpLocks/>
          </p:cNvCxnSpPr>
          <p:nvPr/>
        </p:nvCxnSpPr>
        <p:spPr>
          <a:xfrm>
            <a:off x="8172450" y="1801813"/>
            <a:ext cx="0" cy="68580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45737" name="直線單箭頭接點 37"/>
          <p:cNvCxnSpPr>
            <a:cxnSpLocks/>
          </p:cNvCxnSpPr>
          <p:nvPr/>
        </p:nvCxnSpPr>
        <p:spPr>
          <a:xfrm>
            <a:off x="8172450" y="3411538"/>
            <a:ext cx="0" cy="738187"/>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45738" name="直線單箭頭接點 39"/>
          <p:cNvCxnSpPr>
            <a:cxnSpLocks/>
          </p:cNvCxnSpPr>
          <p:nvPr/>
        </p:nvCxnSpPr>
        <p:spPr>
          <a:xfrm>
            <a:off x="8172450" y="5005388"/>
            <a:ext cx="0" cy="760412"/>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1048624" name="文字方塊 41"/>
          <p:cNvSpPr txBox="1">
            <a:spLocks noChangeArrowheads="1"/>
          </p:cNvSpPr>
          <p:nvPr/>
        </p:nvSpPr>
        <p:spPr bwMode="auto">
          <a:xfrm>
            <a:off x="2700338" y="5961063"/>
            <a:ext cx="3743325" cy="461665"/>
          </a:xfrm>
          <a:prstGeom prst="rect">
            <a:avLst/>
          </a:prstGeom>
          <a:noFill/>
          <a:ln w="9525">
            <a:noFill/>
            <a:miter lim="800000"/>
            <a:headEnd/>
            <a:tailEnd/>
          </a:ln>
        </p:spPr>
        <p:txBody>
          <a:bodyPr>
            <a:spAutoFit/>
          </a:bodyPr>
          <a:lstStyle/>
          <a:p>
            <a:r>
              <a:rPr lang="en-US" altLang="zh-TW" dirty="0"/>
              <a:t>         </a:t>
            </a:r>
            <a:r>
              <a:rPr lang="en-US" altLang="zh-TW" sz="2000" dirty="0"/>
              <a:t>Atypical Psychoses</a:t>
            </a:r>
            <a:endParaRPr lang="zh-TW" altLang="en-US" sz="2000" dirty="0"/>
          </a:p>
        </p:txBody>
      </p:sp>
      <p:sp>
        <p:nvSpPr>
          <p:cNvPr id="1048625" name="文字方塊 42"/>
          <p:cNvSpPr txBox="1">
            <a:spLocks noChangeArrowheads="1"/>
          </p:cNvSpPr>
          <p:nvPr/>
        </p:nvSpPr>
        <p:spPr bwMode="auto">
          <a:xfrm>
            <a:off x="2879099" y="4448145"/>
            <a:ext cx="1160038" cy="400110"/>
          </a:xfrm>
          <a:prstGeom prst="rect">
            <a:avLst/>
          </a:prstGeom>
          <a:noFill/>
          <a:ln w="9525">
            <a:noFill/>
            <a:miter lim="800000"/>
            <a:headEnd/>
            <a:tailEnd/>
          </a:ln>
        </p:spPr>
        <p:txBody>
          <a:bodyPr wrap="square">
            <a:spAutoFit/>
          </a:bodyPr>
          <a:lstStyle/>
          <a:p>
            <a:r>
              <a:rPr lang="en-US" altLang="zh-TW" sz="2000" dirty="0"/>
              <a:t>Schizoid</a:t>
            </a:r>
            <a:endParaRPr lang="zh-TW" altLang="en-US" sz="2000" dirty="0"/>
          </a:p>
        </p:txBody>
      </p:sp>
      <p:sp>
        <p:nvSpPr>
          <p:cNvPr id="1048626" name="文字方塊 43"/>
          <p:cNvSpPr txBox="1">
            <a:spLocks noChangeArrowheads="1"/>
          </p:cNvSpPr>
          <p:nvPr/>
        </p:nvSpPr>
        <p:spPr bwMode="auto">
          <a:xfrm>
            <a:off x="4991100" y="4449562"/>
            <a:ext cx="1544636" cy="400110"/>
          </a:xfrm>
          <a:prstGeom prst="rect">
            <a:avLst/>
          </a:prstGeom>
          <a:noFill/>
          <a:ln w="9525">
            <a:noFill/>
            <a:miter lim="800000"/>
            <a:headEnd/>
            <a:tailEnd/>
          </a:ln>
        </p:spPr>
        <p:txBody>
          <a:bodyPr wrap="square">
            <a:spAutoFit/>
          </a:bodyPr>
          <a:lstStyle/>
          <a:p>
            <a:r>
              <a:rPr lang="en-US" altLang="zh-TW" sz="2000" b="1" dirty="0">
                <a:solidFill>
                  <a:srgbClr val="FF0000"/>
                </a:solidFill>
              </a:rPr>
              <a:t>Borderline</a:t>
            </a:r>
            <a:endParaRPr lang="zh-TW" altLang="en-US" sz="2000" b="1" dirty="0">
              <a:solidFill>
                <a:srgbClr val="FF0000"/>
              </a:solidFill>
            </a:endParaRPr>
          </a:p>
        </p:txBody>
      </p:sp>
      <p:cxnSp>
        <p:nvCxnSpPr>
          <p:cNvPr id="3145739" name="直線單箭頭接點 45"/>
          <p:cNvCxnSpPr>
            <a:cxnSpLocks/>
          </p:cNvCxnSpPr>
          <p:nvPr/>
        </p:nvCxnSpPr>
        <p:spPr>
          <a:xfrm flipV="1">
            <a:off x="4032250" y="4659313"/>
            <a:ext cx="958850" cy="14287"/>
          </a:xfrm>
          <a:prstGeom prst="straightConnector1">
            <a:avLst/>
          </a:prstGeom>
          <a:ln w="28575">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48627" name="文字方塊 46"/>
          <p:cNvSpPr txBox="1">
            <a:spLocks noChangeArrowheads="1"/>
          </p:cNvSpPr>
          <p:nvPr/>
        </p:nvSpPr>
        <p:spPr bwMode="auto">
          <a:xfrm>
            <a:off x="6027738" y="5103813"/>
            <a:ext cx="1303337" cy="400110"/>
          </a:xfrm>
          <a:prstGeom prst="rect">
            <a:avLst/>
          </a:prstGeom>
          <a:noFill/>
          <a:ln w="9525">
            <a:noFill/>
            <a:miter lim="800000"/>
            <a:headEnd/>
            <a:tailEnd/>
          </a:ln>
        </p:spPr>
        <p:txBody>
          <a:bodyPr wrap="square">
            <a:spAutoFit/>
          </a:bodyPr>
          <a:lstStyle/>
          <a:p>
            <a:r>
              <a:rPr lang="en-US" altLang="zh-TW" sz="2000" dirty="0"/>
              <a:t>Antisocial</a:t>
            </a:r>
            <a:endParaRPr lang="zh-TW" altLang="en-US" sz="2000" dirty="0"/>
          </a:p>
        </p:txBody>
      </p:sp>
      <p:sp>
        <p:nvSpPr>
          <p:cNvPr id="1048628" name="文字方塊 47"/>
          <p:cNvSpPr txBox="1">
            <a:spLocks noChangeArrowheads="1"/>
          </p:cNvSpPr>
          <p:nvPr/>
        </p:nvSpPr>
        <p:spPr bwMode="auto">
          <a:xfrm>
            <a:off x="6086475" y="3700463"/>
            <a:ext cx="1379538" cy="707886"/>
          </a:xfrm>
          <a:prstGeom prst="rect">
            <a:avLst/>
          </a:prstGeom>
          <a:noFill/>
          <a:ln w="9525">
            <a:noFill/>
            <a:miter lim="800000"/>
            <a:headEnd/>
            <a:tailEnd/>
          </a:ln>
        </p:spPr>
        <p:txBody>
          <a:bodyPr>
            <a:spAutoFit/>
          </a:bodyPr>
          <a:lstStyle/>
          <a:p>
            <a:r>
              <a:rPr lang="en-US" altLang="zh-TW" sz="2000" dirty="0"/>
              <a:t>Malignant</a:t>
            </a:r>
          </a:p>
          <a:p>
            <a:r>
              <a:rPr lang="en-US" altLang="zh-TW" sz="2000" dirty="0"/>
              <a:t>Narcissism</a:t>
            </a:r>
            <a:endParaRPr lang="zh-TW" altLang="en-US" sz="2000" dirty="0"/>
          </a:p>
        </p:txBody>
      </p:sp>
      <p:sp>
        <p:nvSpPr>
          <p:cNvPr id="1048629" name="文字方塊 50"/>
          <p:cNvSpPr txBox="1">
            <a:spLocks noChangeArrowheads="1"/>
          </p:cNvSpPr>
          <p:nvPr/>
        </p:nvSpPr>
        <p:spPr bwMode="auto">
          <a:xfrm>
            <a:off x="4679950" y="3892550"/>
            <a:ext cx="1406525" cy="400110"/>
          </a:xfrm>
          <a:prstGeom prst="rect">
            <a:avLst/>
          </a:prstGeom>
          <a:noFill/>
          <a:ln w="9525">
            <a:noFill/>
            <a:miter lim="800000"/>
            <a:headEnd/>
            <a:tailEnd/>
          </a:ln>
        </p:spPr>
        <p:txBody>
          <a:bodyPr>
            <a:spAutoFit/>
          </a:bodyPr>
          <a:lstStyle/>
          <a:p>
            <a:r>
              <a:rPr lang="en-US" altLang="zh-TW" sz="2000" dirty="0"/>
              <a:t>Hypomanic</a:t>
            </a:r>
            <a:endParaRPr lang="zh-TW" altLang="en-US" sz="2000" dirty="0"/>
          </a:p>
        </p:txBody>
      </p:sp>
      <p:sp>
        <p:nvSpPr>
          <p:cNvPr id="1048630" name="文字方塊 51"/>
          <p:cNvSpPr txBox="1">
            <a:spLocks noChangeArrowheads="1"/>
          </p:cNvSpPr>
          <p:nvPr/>
        </p:nvSpPr>
        <p:spPr bwMode="auto">
          <a:xfrm>
            <a:off x="6027738" y="3068638"/>
            <a:ext cx="1370012" cy="400110"/>
          </a:xfrm>
          <a:prstGeom prst="rect">
            <a:avLst/>
          </a:prstGeom>
          <a:noFill/>
          <a:ln w="9525">
            <a:noFill/>
            <a:miter lim="800000"/>
            <a:headEnd/>
            <a:tailEnd/>
          </a:ln>
        </p:spPr>
        <p:txBody>
          <a:bodyPr>
            <a:spAutoFit/>
          </a:bodyPr>
          <a:lstStyle/>
          <a:p>
            <a:r>
              <a:rPr lang="en-US" altLang="zh-TW" sz="2000" dirty="0"/>
              <a:t>Narcissistic</a:t>
            </a:r>
            <a:endParaRPr lang="zh-TW" altLang="en-US" sz="2000" dirty="0"/>
          </a:p>
        </p:txBody>
      </p:sp>
      <p:sp>
        <p:nvSpPr>
          <p:cNvPr id="1048631" name="文字方塊 52"/>
          <p:cNvSpPr txBox="1">
            <a:spLocks noChangeArrowheads="1"/>
          </p:cNvSpPr>
          <p:nvPr/>
        </p:nvSpPr>
        <p:spPr bwMode="auto">
          <a:xfrm>
            <a:off x="6323013" y="2511425"/>
            <a:ext cx="1166812" cy="400110"/>
          </a:xfrm>
          <a:prstGeom prst="rect">
            <a:avLst/>
          </a:prstGeom>
          <a:noFill/>
          <a:ln w="9525">
            <a:noFill/>
            <a:miter lim="800000"/>
            <a:headEnd/>
            <a:tailEnd/>
          </a:ln>
        </p:spPr>
        <p:txBody>
          <a:bodyPr>
            <a:spAutoFit/>
          </a:bodyPr>
          <a:lstStyle/>
          <a:p>
            <a:r>
              <a:rPr lang="en-US" altLang="zh-TW" sz="2000" dirty="0" err="1"/>
              <a:t>Histronic</a:t>
            </a:r>
            <a:endParaRPr lang="zh-TW" altLang="en-US" sz="2000" dirty="0"/>
          </a:p>
        </p:txBody>
      </p:sp>
      <p:sp>
        <p:nvSpPr>
          <p:cNvPr id="1048632" name="文字方塊 53"/>
          <p:cNvSpPr txBox="1">
            <a:spLocks noChangeArrowheads="1"/>
          </p:cNvSpPr>
          <p:nvPr/>
        </p:nvSpPr>
        <p:spPr bwMode="auto">
          <a:xfrm>
            <a:off x="6088063" y="758825"/>
            <a:ext cx="1250950" cy="400110"/>
          </a:xfrm>
          <a:prstGeom prst="rect">
            <a:avLst/>
          </a:prstGeom>
          <a:noFill/>
          <a:ln w="9525">
            <a:noFill/>
            <a:miter lim="800000"/>
            <a:headEnd/>
            <a:tailEnd/>
          </a:ln>
        </p:spPr>
        <p:txBody>
          <a:bodyPr>
            <a:spAutoFit/>
          </a:bodyPr>
          <a:lstStyle/>
          <a:p>
            <a:r>
              <a:rPr lang="en-US" altLang="zh-TW" sz="2000" dirty="0"/>
              <a:t>Hysterical</a:t>
            </a:r>
            <a:endParaRPr lang="zh-TW" altLang="en-US" sz="2000" dirty="0"/>
          </a:p>
        </p:txBody>
      </p:sp>
      <p:sp>
        <p:nvSpPr>
          <p:cNvPr id="1048633" name="文字方塊 54"/>
          <p:cNvSpPr txBox="1">
            <a:spLocks noChangeArrowheads="1"/>
          </p:cNvSpPr>
          <p:nvPr/>
        </p:nvSpPr>
        <p:spPr bwMode="auto">
          <a:xfrm>
            <a:off x="5119688" y="2060575"/>
            <a:ext cx="1323975" cy="400110"/>
          </a:xfrm>
          <a:prstGeom prst="rect">
            <a:avLst/>
          </a:prstGeom>
          <a:noFill/>
          <a:ln w="9525">
            <a:noFill/>
            <a:miter lim="800000"/>
            <a:headEnd/>
            <a:tailEnd/>
          </a:ln>
        </p:spPr>
        <p:txBody>
          <a:bodyPr>
            <a:spAutoFit/>
          </a:bodyPr>
          <a:lstStyle/>
          <a:p>
            <a:r>
              <a:rPr lang="en-US" altLang="zh-TW" sz="2000" dirty="0"/>
              <a:t>Dependent</a:t>
            </a:r>
            <a:endParaRPr lang="zh-TW" altLang="en-US" sz="2000" dirty="0"/>
          </a:p>
        </p:txBody>
      </p:sp>
      <p:sp>
        <p:nvSpPr>
          <p:cNvPr id="1048634" name="文字方塊 55"/>
          <p:cNvSpPr txBox="1">
            <a:spLocks noChangeArrowheads="1"/>
          </p:cNvSpPr>
          <p:nvPr/>
        </p:nvSpPr>
        <p:spPr bwMode="auto">
          <a:xfrm>
            <a:off x="3635375" y="758825"/>
            <a:ext cx="1944688" cy="707886"/>
          </a:xfrm>
          <a:prstGeom prst="rect">
            <a:avLst/>
          </a:prstGeom>
          <a:noFill/>
          <a:ln w="9525">
            <a:noFill/>
            <a:miter lim="800000"/>
            <a:headEnd/>
            <a:tailEnd/>
          </a:ln>
        </p:spPr>
        <p:txBody>
          <a:bodyPr>
            <a:spAutoFit/>
          </a:bodyPr>
          <a:lstStyle/>
          <a:p>
            <a:r>
              <a:rPr lang="en-US" altLang="zh-TW" sz="2000" dirty="0"/>
              <a:t>Depressive-</a:t>
            </a:r>
          </a:p>
          <a:p>
            <a:r>
              <a:rPr lang="en-US" altLang="zh-TW" sz="2000" dirty="0"/>
              <a:t>Masochistic</a:t>
            </a:r>
            <a:endParaRPr lang="zh-TW" altLang="en-US" sz="2000" dirty="0"/>
          </a:p>
        </p:txBody>
      </p:sp>
      <p:sp>
        <p:nvSpPr>
          <p:cNvPr id="1048635" name="文字方塊 56"/>
          <p:cNvSpPr txBox="1">
            <a:spLocks noChangeArrowheads="1"/>
          </p:cNvSpPr>
          <p:nvPr/>
        </p:nvSpPr>
        <p:spPr bwMode="auto">
          <a:xfrm>
            <a:off x="1504950" y="1089025"/>
            <a:ext cx="1641475" cy="707886"/>
          </a:xfrm>
          <a:prstGeom prst="rect">
            <a:avLst/>
          </a:prstGeom>
          <a:noFill/>
          <a:ln w="9525">
            <a:noFill/>
            <a:miter lim="800000"/>
            <a:headEnd/>
            <a:tailEnd/>
          </a:ln>
        </p:spPr>
        <p:txBody>
          <a:bodyPr>
            <a:spAutoFit/>
          </a:bodyPr>
          <a:lstStyle/>
          <a:p>
            <a:r>
              <a:rPr lang="en-US" altLang="zh-TW" sz="2000" dirty="0"/>
              <a:t>Obsessive-</a:t>
            </a:r>
          </a:p>
          <a:p>
            <a:r>
              <a:rPr lang="en-US" altLang="zh-TW" sz="2000" dirty="0"/>
              <a:t>Compulsive</a:t>
            </a:r>
            <a:endParaRPr lang="zh-TW" altLang="en-US" sz="2000" dirty="0"/>
          </a:p>
        </p:txBody>
      </p:sp>
      <p:sp>
        <p:nvSpPr>
          <p:cNvPr id="1048636" name="文字方塊 57"/>
          <p:cNvSpPr txBox="1">
            <a:spLocks noChangeArrowheads="1"/>
          </p:cNvSpPr>
          <p:nvPr/>
        </p:nvSpPr>
        <p:spPr bwMode="auto">
          <a:xfrm>
            <a:off x="1504950" y="4868863"/>
            <a:ext cx="1554163" cy="400110"/>
          </a:xfrm>
          <a:prstGeom prst="rect">
            <a:avLst/>
          </a:prstGeom>
          <a:noFill/>
          <a:ln w="9525">
            <a:noFill/>
            <a:miter lim="800000"/>
            <a:headEnd/>
            <a:tailEnd/>
          </a:ln>
        </p:spPr>
        <p:txBody>
          <a:bodyPr wrap="square">
            <a:spAutoFit/>
          </a:bodyPr>
          <a:lstStyle/>
          <a:p>
            <a:r>
              <a:rPr lang="en-US" altLang="zh-TW" sz="2000" dirty="0"/>
              <a:t>Schizotypal</a:t>
            </a:r>
            <a:endParaRPr lang="zh-TW" altLang="en-US" sz="2000" dirty="0"/>
          </a:p>
        </p:txBody>
      </p:sp>
      <p:sp>
        <p:nvSpPr>
          <p:cNvPr id="1048637" name="文字方塊 59"/>
          <p:cNvSpPr txBox="1">
            <a:spLocks noChangeArrowheads="1"/>
          </p:cNvSpPr>
          <p:nvPr/>
        </p:nvSpPr>
        <p:spPr bwMode="auto">
          <a:xfrm>
            <a:off x="1393824" y="4051300"/>
            <a:ext cx="2173287" cy="400110"/>
          </a:xfrm>
          <a:prstGeom prst="rect">
            <a:avLst/>
          </a:prstGeom>
          <a:noFill/>
          <a:ln w="9525">
            <a:noFill/>
            <a:miter lim="800000"/>
            <a:headEnd/>
            <a:tailEnd/>
          </a:ln>
        </p:spPr>
        <p:txBody>
          <a:bodyPr wrap="square">
            <a:spAutoFit/>
          </a:bodyPr>
          <a:lstStyle/>
          <a:p>
            <a:r>
              <a:rPr lang="en-US" altLang="zh-TW" sz="2000" dirty="0" err="1"/>
              <a:t>Hypochrondriacal</a:t>
            </a:r>
            <a:endParaRPr lang="zh-TW" altLang="en-US" sz="2000" dirty="0"/>
          </a:p>
        </p:txBody>
      </p:sp>
      <p:sp>
        <p:nvSpPr>
          <p:cNvPr id="1048638" name="文字方塊 60"/>
          <p:cNvSpPr txBox="1">
            <a:spLocks noChangeArrowheads="1"/>
          </p:cNvSpPr>
          <p:nvPr/>
        </p:nvSpPr>
        <p:spPr bwMode="auto">
          <a:xfrm>
            <a:off x="2016125" y="3743325"/>
            <a:ext cx="1462088" cy="400110"/>
          </a:xfrm>
          <a:prstGeom prst="rect">
            <a:avLst/>
          </a:prstGeom>
          <a:noFill/>
          <a:ln w="9525">
            <a:noFill/>
            <a:miter lim="800000"/>
            <a:headEnd/>
            <a:tailEnd/>
          </a:ln>
        </p:spPr>
        <p:txBody>
          <a:bodyPr>
            <a:spAutoFit/>
          </a:bodyPr>
          <a:lstStyle/>
          <a:p>
            <a:r>
              <a:rPr lang="en-US" altLang="zh-TW" sz="2000" dirty="0"/>
              <a:t>Paranoid</a:t>
            </a:r>
            <a:endParaRPr lang="zh-TW" altLang="en-US" sz="2000" dirty="0"/>
          </a:p>
        </p:txBody>
      </p:sp>
      <p:sp>
        <p:nvSpPr>
          <p:cNvPr id="1048639" name="文字方塊 61"/>
          <p:cNvSpPr txBox="1">
            <a:spLocks noChangeArrowheads="1"/>
          </p:cNvSpPr>
          <p:nvPr/>
        </p:nvSpPr>
        <p:spPr bwMode="auto">
          <a:xfrm>
            <a:off x="2095500" y="2525713"/>
            <a:ext cx="2224088" cy="400110"/>
          </a:xfrm>
          <a:prstGeom prst="rect">
            <a:avLst/>
          </a:prstGeom>
          <a:noFill/>
          <a:ln w="9525">
            <a:noFill/>
            <a:miter lim="800000"/>
            <a:headEnd/>
            <a:tailEnd/>
          </a:ln>
        </p:spPr>
        <p:txBody>
          <a:bodyPr>
            <a:spAutoFit/>
          </a:bodyPr>
          <a:lstStyle/>
          <a:p>
            <a:r>
              <a:rPr lang="en-US" altLang="zh-TW" sz="2000" dirty="0" err="1"/>
              <a:t>Sado</a:t>
            </a:r>
            <a:r>
              <a:rPr lang="en-US" altLang="zh-TW" sz="2000" dirty="0"/>
              <a:t>-Masochistic</a:t>
            </a:r>
            <a:endParaRPr lang="zh-TW" altLang="en-US" sz="2000" dirty="0"/>
          </a:p>
        </p:txBody>
      </p:sp>
      <p:sp>
        <p:nvSpPr>
          <p:cNvPr id="1048640" name="文字方塊 62"/>
          <p:cNvSpPr txBox="1">
            <a:spLocks noChangeArrowheads="1"/>
          </p:cNvSpPr>
          <p:nvPr/>
        </p:nvSpPr>
        <p:spPr bwMode="auto">
          <a:xfrm>
            <a:off x="4699000" y="2520950"/>
            <a:ext cx="1508125" cy="400110"/>
          </a:xfrm>
          <a:prstGeom prst="rect">
            <a:avLst/>
          </a:prstGeom>
          <a:noFill/>
          <a:ln w="9525">
            <a:noFill/>
            <a:miter lim="800000"/>
            <a:headEnd/>
            <a:tailEnd/>
          </a:ln>
        </p:spPr>
        <p:txBody>
          <a:bodyPr>
            <a:spAutoFit/>
          </a:bodyPr>
          <a:lstStyle/>
          <a:p>
            <a:r>
              <a:rPr lang="en-US" altLang="zh-TW" sz="2000" dirty="0"/>
              <a:t>Cyclothymic</a:t>
            </a:r>
            <a:endParaRPr lang="zh-TW" alt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標題 1"/>
          <p:cNvSpPr>
            <a:spLocks noGrp="1"/>
          </p:cNvSpPr>
          <p:nvPr>
            <p:ph type="title"/>
          </p:nvPr>
        </p:nvSpPr>
        <p:spPr>
          <a:xfrm>
            <a:off x="467544" y="332656"/>
            <a:ext cx="8136904" cy="587152"/>
          </a:xfrm>
        </p:spPr>
        <p:txBody>
          <a:bodyPr/>
          <a:lstStyle/>
          <a:p>
            <a:r>
              <a:rPr lang="en-US" altLang="zh-TW" sz="4000" b="1" dirty="0" smtClean="0">
                <a:solidFill>
                  <a:srgbClr val="FF0000"/>
                </a:solidFill>
                <a:latin typeface="微軟正黑體" panose="020B0604030504040204" pitchFamily="34" charset="-120"/>
                <a:ea typeface="微軟正黑體" panose="020B0604030504040204" pitchFamily="34" charset="-120"/>
              </a:rPr>
              <a:t>BPD</a:t>
            </a:r>
            <a:r>
              <a:rPr lang="zh-TW" altLang="en-US" sz="4000" b="1" dirty="0" smtClean="0">
                <a:solidFill>
                  <a:srgbClr val="FF0000"/>
                </a:solidFill>
                <a:latin typeface="微軟正黑體" panose="020B0604030504040204" pitchFamily="34" charset="-120"/>
                <a:ea typeface="微軟正黑體" panose="020B0604030504040204" pitchFamily="34" charset="-120"/>
              </a:rPr>
              <a:t>的成因與動力</a:t>
            </a:r>
            <a:endParaRPr lang="zh-TW" altLang="en-US" sz="4000" b="1" dirty="0">
              <a:solidFill>
                <a:srgbClr val="FF0000"/>
              </a:solidFill>
              <a:latin typeface="微軟正黑體" panose="020B0604030504040204" pitchFamily="34" charset="-120"/>
              <a:ea typeface="微軟正黑體" panose="020B0604030504040204" pitchFamily="34" charset="-120"/>
            </a:endParaRPr>
          </a:p>
        </p:txBody>
      </p:sp>
      <p:sp>
        <p:nvSpPr>
          <p:cNvPr id="1048659" name="內容版面配置區 2"/>
          <p:cNvSpPr>
            <a:spLocks noGrp="1"/>
          </p:cNvSpPr>
          <p:nvPr>
            <p:ph sz="quarter" idx="1"/>
          </p:nvPr>
        </p:nvSpPr>
        <p:spPr>
          <a:xfrm>
            <a:off x="0" y="1052736"/>
            <a:ext cx="9144000" cy="6624736"/>
          </a:xfrm>
        </p:spPr>
        <p:txBody>
          <a:bodyPr>
            <a:noAutofit/>
          </a:bodyPr>
          <a:lstStyle/>
          <a:p>
            <a:pPr marL="271463" indent="-271463" fontAlgn="auto">
              <a:lnSpc>
                <a:spcPts val="3600"/>
              </a:lnSpc>
              <a:spcBef>
                <a:spcPts val="0"/>
              </a:spcBef>
              <a:spcAft>
                <a:spcPts val="0"/>
              </a:spcAft>
            </a:pPr>
            <a:r>
              <a:rPr lang="zh-TW" altLang="en-US" b="1" dirty="0" smtClean="0">
                <a:latin typeface="微軟正黑體" panose="020B0604030504040204" pitchFamily="34" charset="-120"/>
                <a:ea typeface="微軟正黑體" panose="020B0604030504040204" pitchFamily="34" charset="-120"/>
              </a:rPr>
              <a:t>在生命的前幾年有</a:t>
            </a:r>
            <a:r>
              <a:rPr lang="zh-TW" altLang="en-US" b="1" dirty="0" smtClean="0">
                <a:solidFill>
                  <a:srgbClr val="FF0000"/>
                </a:solidFill>
                <a:latin typeface="微軟正黑體" panose="020B0604030504040204" pitchFamily="34" charset="-120"/>
                <a:ea typeface="微軟正黑體" panose="020B0604030504040204" pitchFamily="34" charset="-120"/>
              </a:rPr>
              <a:t>極端的挫折</a:t>
            </a:r>
            <a:r>
              <a:rPr lang="zh-TW" altLang="en-US" b="1" dirty="0" smtClean="0">
                <a:latin typeface="微軟正黑體" panose="020B0604030504040204" pitchFamily="34" charset="-120"/>
                <a:ea typeface="微軟正黑體" panose="020B0604030504040204" pitchFamily="34" charset="-120"/>
              </a:rPr>
              <a:t>與</a:t>
            </a:r>
            <a:r>
              <a:rPr lang="zh-TW" altLang="en-US" b="1" dirty="0" smtClean="0">
                <a:solidFill>
                  <a:srgbClr val="FF0000"/>
                </a:solidFill>
                <a:latin typeface="微軟正黑體" panose="020B0604030504040204" pitchFamily="34" charset="-120"/>
                <a:ea typeface="微軟正黑體" panose="020B0604030504040204" pitchFamily="34" charset="-120"/>
              </a:rPr>
              <a:t>強烈的攻擊</a:t>
            </a:r>
            <a:r>
              <a:rPr lang="zh-TW" altLang="en-US" b="1" dirty="0" smtClean="0">
                <a:solidFill>
                  <a:srgbClr val="0000FF"/>
                </a:solidFill>
                <a:latin typeface="微軟正黑體" panose="020B0604030504040204" pitchFamily="34" charset="-120"/>
                <a:ea typeface="微軟正黑體" panose="020B0604030504040204" pitchFamily="34" charset="-120"/>
              </a:rPr>
              <a:t>（源自強烈挫折經驗驅動死之本能）</a:t>
            </a:r>
            <a:r>
              <a:rPr lang="zh-TW" altLang="en-US" b="1" dirty="0" smtClean="0">
                <a:latin typeface="微軟正黑體" panose="020B0604030504040204" pitchFamily="34" charset="-120"/>
                <a:ea typeface="微軟正黑體" panose="020B0604030504040204" pitchFamily="34" charset="-120"/>
              </a:rPr>
              <a:t>的生命史。</a:t>
            </a:r>
            <a:endParaRPr lang="en-US" altLang="zh-TW" b="1" dirty="0" smtClean="0">
              <a:latin typeface="微軟正黑體" panose="020B0604030504040204" pitchFamily="34" charset="-120"/>
              <a:ea typeface="微軟正黑體" panose="020B0604030504040204" pitchFamily="34" charset="-120"/>
            </a:endParaRPr>
          </a:p>
          <a:p>
            <a:pPr marL="671513" lvl="1" indent="-271463" fontAlgn="auto">
              <a:lnSpc>
                <a:spcPts val="3600"/>
              </a:lnSpc>
              <a:spcBef>
                <a:spcPts val="0"/>
              </a:spcBef>
              <a:spcAft>
                <a:spcPts val="0"/>
              </a:spcAft>
            </a:pPr>
            <a:r>
              <a:rPr lang="zh-TW" altLang="en-US" sz="3200" b="1" dirty="0">
                <a:solidFill>
                  <a:srgbClr val="C00000"/>
                </a:solidFill>
                <a:latin typeface="微軟正黑體" panose="020B0604030504040204" pitchFamily="34" charset="-120"/>
                <a:ea typeface="微軟正黑體" panose="020B0604030504040204" pitchFamily="34" charset="-120"/>
              </a:rPr>
              <a:t>持續的挫敗、憤怒攻擊與憎恨害怕      會形成具有威脅及危險的父母意象（即：壞父母客體表徵），對父母既恨且懼        之後的性關係被視為是危險的</a:t>
            </a:r>
            <a:r>
              <a:rPr lang="zh-TW" altLang="en-US" sz="3200" b="1" dirty="0" smtClean="0">
                <a:solidFill>
                  <a:srgbClr val="C00000"/>
                </a:solidFill>
                <a:latin typeface="微軟正黑體" panose="020B0604030504040204" pitchFamily="34" charset="-120"/>
                <a:ea typeface="微軟正黑體" panose="020B0604030504040204" pitchFamily="34" charset="-120"/>
              </a:rPr>
              <a:t>。</a:t>
            </a:r>
            <a:endParaRPr lang="en-US" altLang="zh-TW" b="1" dirty="0" smtClean="0">
              <a:latin typeface="微軟正黑體" panose="020B0604030504040204" pitchFamily="34" charset="-120"/>
              <a:ea typeface="微軟正黑體" panose="020B0604030504040204" pitchFamily="34" charset="-120"/>
            </a:endParaRPr>
          </a:p>
          <a:p>
            <a:pPr>
              <a:lnSpc>
                <a:spcPts val="4000"/>
              </a:lnSpc>
            </a:pPr>
            <a:r>
              <a:rPr lang="zh-TW" altLang="en-US" b="1" dirty="0">
                <a:latin typeface="微軟正黑體" panose="020B0604030504040204" pitchFamily="34" charset="-120"/>
                <a:ea typeface="微軟正黑體" panose="020B0604030504040204" pitchFamily="34" charset="-120"/>
                <a:cs typeface="Times New Roman" pitchFamily="18" charset="0"/>
              </a:rPr>
              <a:t>早期攻擊衝動的出現會引發不成熟的伊底帕斯（戀父或戀母情結的延續）或對異性性愛的抗爭（</a:t>
            </a:r>
            <a:r>
              <a:rPr lang="en-US" altLang="zh-TW" b="1" dirty="0">
                <a:latin typeface="Calibri" pitchFamily="34" charset="0"/>
                <a:ea typeface="微軟正黑體" panose="020B0604030504040204" pitchFamily="34" charset="-120"/>
                <a:cs typeface="Times New Roman" pitchFamily="18" charset="0"/>
              </a:rPr>
              <a:t>heterosexual strivings, </a:t>
            </a:r>
            <a:r>
              <a:rPr lang="zh-TW" altLang="en-US" b="1" dirty="0">
                <a:latin typeface="微軟正黑體" panose="020B0604030504040204" pitchFamily="34" charset="-120"/>
                <a:ea typeface="微軟正黑體" panose="020B0604030504040204" pitchFamily="34" charset="-120"/>
                <a:cs typeface="Times New Roman" pitchFamily="18" charset="0"/>
              </a:rPr>
              <a:t>即：同性愛戀的發展）</a:t>
            </a:r>
            <a:r>
              <a:rPr lang="en-US" altLang="zh-TW" b="1" dirty="0">
                <a:latin typeface="Calibri" pitchFamily="34" charset="0"/>
                <a:ea typeface="微軟正黑體" panose="020B0604030504040204" pitchFamily="34" charset="-120"/>
                <a:cs typeface="Times New Roman" pitchFamily="18" charset="0"/>
              </a:rPr>
              <a:t> </a:t>
            </a:r>
            <a:r>
              <a:rPr lang="zh-TW" altLang="en-US" b="1" dirty="0">
                <a:latin typeface="微軟正黑體" panose="020B0604030504040204" pitchFamily="34" charset="-120"/>
                <a:ea typeface="微軟正黑體" panose="020B0604030504040204" pitchFamily="34" charset="-120"/>
                <a:cs typeface="Times New Roman" pitchFamily="18" charset="0"/>
              </a:rPr>
              <a:t>浮現</a:t>
            </a:r>
            <a:r>
              <a:rPr lang="zh-TW" altLang="en-US" b="1" dirty="0">
                <a:solidFill>
                  <a:srgbClr val="0000FF"/>
                </a:solidFill>
                <a:latin typeface="微軟正黑體" panose="020B0604030504040204" pitchFamily="34" charset="-120"/>
                <a:ea typeface="微軟正黑體" panose="020B0604030504040204" pitchFamily="34" charset="-120"/>
                <a:cs typeface="Times New Roman" pitchFamily="18" charset="0"/>
              </a:rPr>
              <a:t>（藉以</a:t>
            </a:r>
            <a:r>
              <a:rPr lang="zh-TW" altLang="en-US" b="1" dirty="0">
                <a:solidFill>
                  <a:srgbClr val="0000FF"/>
                </a:solidFill>
                <a:latin typeface="微軟正黑體" panose="020B0604030504040204" pitchFamily="34" charset="-120"/>
                <a:ea typeface="微軟正黑體" panose="020B0604030504040204" pitchFamily="34" charset="-120"/>
              </a:rPr>
              <a:t>因應其憤怒和害怕的情緒</a:t>
            </a:r>
            <a:r>
              <a:rPr lang="zh-TW" altLang="en-US" b="1" dirty="0" smtClean="0">
                <a:solidFill>
                  <a:srgbClr val="0000FF"/>
                </a:solidFill>
                <a:latin typeface="微軟正黑體" panose="020B0604030504040204" pitchFamily="34" charset="-120"/>
                <a:ea typeface="微軟正黑體" panose="020B0604030504040204" pitchFamily="34" charset="-120"/>
              </a:rPr>
              <a:t>）     </a:t>
            </a:r>
            <a:r>
              <a:rPr lang="zh-TW" altLang="en-US"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混亂</a:t>
            </a:r>
            <a:r>
              <a:rPr lang="zh-TW" altLang="en-US" b="1" dirty="0">
                <a:solidFill>
                  <a:srgbClr val="FF0000"/>
                </a:solidFill>
                <a:latin typeface="微軟正黑體" panose="020B0604030504040204" pitchFamily="34" charset="-120"/>
                <a:ea typeface="微軟正黑體" panose="020B0604030504040204" pitchFamily="34" charset="-120"/>
                <a:cs typeface="Times New Roman" pitchFamily="18" charset="0"/>
              </a:rPr>
              <a:t>的性型態（同性或異性戀愛型態）</a:t>
            </a:r>
            <a:r>
              <a:rPr lang="zh-TW" altLang="en-US" b="1" dirty="0" smtClean="0">
                <a:latin typeface="微軟正黑體" panose="020B0604030504040204" pitchFamily="34" charset="-120"/>
                <a:ea typeface="微軟正黑體" panose="020B0604030504040204" pitchFamily="34" charset="-120"/>
                <a:cs typeface="Times New Roman" pitchFamily="18" charset="0"/>
              </a:rPr>
              <a:t>及</a:t>
            </a:r>
            <a:r>
              <a:rPr lang="zh-TW" altLang="en-US"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不良</a:t>
            </a:r>
            <a:r>
              <a:rPr lang="zh-TW" altLang="en-US" b="1" dirty="0">
                <a:solidFill>
                  <a:srgbClr val="FF0000"/>
                </a:solidFill>
                <a:latin typeface="微軟正黑體" panose="020B0604030504040204" pitchFamily="34" charset="-120"/>
                <a:ea typeface="微軟正黑體" panose="020B0604030504040204" pitchFamily="34" charset="-120"/>
                <a:cs typeface="Times New Roman" pitchFamily="18" charset="0"/>
              </a:rPr>
              <a:t>的</a:t>
            </a:r>
            <a:r>
              <a:rPr lang="zh-TW" altLang="en-US"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人際關係</a:t>
            </a:r>
            <a:r>
              <a:rPr lang="zh-TW" altLang="en-US" b="1" dirty="0" smtClean="0">
                <a:latin typeface="微軟正黑體" panose="020B0604030504040204" pitchFamily="34" charset="-120"/>
                <a:ea typeface="微軟正黑體" panose="020B0604030504040204" pitchFamily="34" charset="-120"/>
                <a:cs typeface="Times New Roman" pitchFamily="18" charset="0"/>
              </a:rPr>
              <a:t>。</a:t>
            </a:r>
            <a:endParaRPr lang="zh-TW" altLang="en-US" b="1" dirty="0">
              <a:latin typeface="微軟正黑體" panose="020B0604030504040204" pitchFamily="34" charset="-120"/>
              <a:ea typeface="微軟正黑體" panose="020B0604030504040204" pitchFamily="34" charset="-120"/>
              <a:cs typeface="Times New Roman" pitchFamily="18" charset="0"/>
            </a:endParaRPr>
          </a:p>
          <a:p>
            <a:pPr marL="271463" indent="-271463" fontAlgn="auto">
              <a:lnSpc>
                <a:spcPts val="3600"/>
              </a:lnSpc>
              <a:spcBef>
                <a:spcPts val="0"/>
              </a:spcBef>
              <a:spcAft>
                <a:spcPts val="0"/>
              </a:spcAft>
            </a:pPr>
            <a:endParaRPr lang="zh-TW" altLang="en-US" b="1" dirty="0" smtClean="0">
              <a:latin typeface="微軟正黑體" panose="020B0604030504040204" pitchFamily="34" charset="-120"/>
              <a:ea typeface="微軟正黑體" panose="020B0604030504040204" pitchFamily="34" charset="-120"/>
            </a:endParaRPr>
          </a:p>
        </p:txBody>
      </p:sp>
      <p:cxnSp>
        <p:nvCxnSpPr>
          <p:cNvPr id="3145741" name="直線單箭頭接點 10"/>
          <p:cNvCxnSpPr>
            <a:cxnSpLocks/>
          </p:cNvCxnSpPr>
          <p:nvPr/>
        </p:nvCxnSpPr>
        <p:spPr bwMode="auto">
          <a:xfrm>
            <a:off x="7020272" y="2204864"/>
            <a:ext cx="360040" cy="0"/>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cxnSp>
        <p:nvCxnSpPr>
          <p:cNvPr id="3145743" name="直線單箭頭接點 13"/>
          <p:cNvCxnSpPr>
            <a:cxnSpLocks/>
          </p:cNvCxnSpPr>
          <p:nvPr/>
        </p:nvCxnSpPr>
        <p:spPr bwMode="auto">
          <a:xfrm>
            <a:off x="5508104" y="3140968"/>
            <a:ext cx="360040" cy="0"/>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cxnSp>
        <p:nvCxnSpPr>
          <p:cNvPr id="7" name="直線單箭頭接點 4"/>
          <p:cNvCxnSpPr>
            <a:cxnSpLocks/>
          </p:cNvCxnSpPr>
          <p:nvPr/>
        </p:nvCxnSpPr>
        <p:spPr bwMode="auto">
          <a:xfrm>
            <a:off x="6948264" y="5733256"/>
            <a:ext cx="432048" cy="0"/>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4" name="內容版面配置區 2"/>
          <p:cNvSpPr>
            <a:spLocks noGrp="1"/>
          </p:cNvSpPr>
          <p:nvPr>
            <p:ph sz="quarter" idx="1"/>
          </p:nvPr>
        </p:nvSpPr>
        <p:spPr>
          <a:xfrm>
            <a:off x="11872" y="0"/>
            <a:ext cx="9132128" cy="6730280"/>
          </a:xfrm>
          <a:ln w="57150">
            <a:solidFill>
              <a:srgbClr val="C00000"/>
            </a:solidFill>
          </a:ln>
        </p:spPr>
        <p:txBody>
          <a:bodyPr>
            <a:normAutofit fontScale="25000" lnSpcReduction="20000"/>
          </a:bodyPr>
          <a:lstStyle/>
          <a:p>
            <a:pPr fontAlgn="auto">
              <a:lnSpc>
                <a:spcPts val="4800"/>
              </a:lnSpc>
              <a:spcBef>
                <a:spcPts val="0"/>
              </a:spcBef>
              <a:spcAft>
                <a:spcPts val="0"/>
              </a:spcAft>
            </a:pPr>
            <a:r>
              <a:rPr lang="zh-TW" altLang="en-US" sz="14400" b="1" dirty="0" smtClean="0">
                <a:latin typeface="微軟正黑體" panose="020B0604030504040204" pitchFamily="34" charset="-120"/>
                <a:ea typeface="微軟正黑體" panose="020B0604030504040204" pitchFamily="34" charset="-120"/>
              </a:rPr>
              <a:t>男孩：</a:t>
            </a:r>
          </a:p>
          <a:p>
            <a:pPr marL="895350" lvl="1" indent="-438150" fontAlgn="auto">
              <a:lnSpc>
                <a:spcPts val="4200"/>
              </a:lnSpc>
              <a:spcBef>
                <a:spcPts val="0"/>
              </a:spcBef>
              <a:spcAft>
                <a:spcPts val="0"/>
              </a:spcAft>
              <a:buFont typeface="Wingdings" pitchFamily="2" charset="2"/>
              <a:buChar char="Ø"/>
            </a:pPr>
            <a:r>
              <a:rPr lang="zh-TW" altLang="en-US" sz="14400" b="1" dirty="0" smtClean="0">
                <a:solidFill>
                  <a:srgbClr val="C00000"/>
                </a:solidFill>
                <a:latin typeface="微軟正黑體" panose="020B0604030504040204" pitchFamily="34" charset="-120"/>
                <a:ea typeface="微軟正黑體" panose="020B0604030504040204" pitchFamily="34" charset="-120"/>
              </a:rPr>
              <a:t>不成熟的伊底帕斯抗爭（反戀母）</a:t>
            </a:r>
            <a:endParaRPr lang="en-US" altLang="zh-TW" sz="14400" b="1" dirty="0" smtClean="0">
              <a:solidFill>
                <a:srgbClr val="C00000"/>
              </a:solidFill>
              <a:latin typeface="微軟正黑體" panose="020B0604030504040204" pitchFamily="34" charset="-120"/>
              <a:ea typeface="微軟正黑體" panose="020B0604030504040204" pitchFamily="34" charset="-120"/>
            </a:endParaRPr>
          </a:p>
          <a:p>
            <a:pPr marL="457200" lvl="1" indent="0" fontAlgn="auto">
              <a:lnSpc>
                <a:spcPts val="4200"/>
              </a:lnSpc>
              <a:spcBef>
                <a:spcPts val="0"/>
              </a:spcBef>
              <a:spcAft>
                <a:spcPts val="0"/>
              </a:spcAft>
              <a:buNone/>
            </a:pPr>
            <a:r>
              <a:rPr lang="zh-TW" altLang="en-US" sz="14400" b="1" dirty="0">
                <a:solidFill>
                  <a:srgbClr val="C00000"/>
                </a:solidFill>
                <a:latin typeface="微軟正黑體" panose="020B0604030504040204" pitchFamily="34" charset="-120"/>
                <a:ea typeface="微軟正黑體" panose="020B0604030504040204" pitchFamily="34" charset="-120"/>
              </a:rPr>
              <a:t> </a:t>
            </a:r>
            <a:r>
              <a:rPr lang="zh-TW" altLang="en-US" sz="14400" b="1" dirty="0" smtClean="0">
                <a:solidFill>
                  <a:srgbClr val="C00000"/>
                </a:solidFill>
                <a:latin typeface="微軟正黑體" panose="020B0604030504040204" pitchFamily="34" charset="-120"/>
                <a:ea typeface="微軟正黑體" panose="020B0604030504040204" pitchFamily="34" charset="-120"/>
              </a:rPr>
              <a:t>       否認依賴（</a:t>
            </a:r>
            <a:r>
              <a:rPr lang="zh-TW" altLang="en-US" sz="14400" b="1" dirty="0" smtClean="0">
                <a:solidFill>
                  <a:srgbClr val="0000FF"/>
                </a:solidFill>
                <a:latin typeface="微軟正黑體" panose="020B0604030504040204" pitchFamily="34" charset="-120"/>
                <a:ea typeface="微軟正黑體" panose="020B0604030504040204" pitchFamily="34" charset="-120"/>
              </a:rPr>
              <a:t>防衛自己對母親的依賴以</a:t>
            </a:r>
            <a:endParaRPr lang="en-US" altLang="zh-TW" sz="14400" b="1" dirty="0" smtClean="0">
              <a:solidFill>
                <a:srgbClr val="0000FF"/>
              </a:solidFill>
              <a:latin typeface="微軟正黑體" panose="020B0604030504040204" pitchFamily="34" charset="-120"/>
              <a:ea typeface="微軟正黑體" panose="020B0604030504040204" pitchFamily="34" charset="-120"/>
            </a:endParaRPr>
          </a:p>
          <a:p>
            <a:pPr marL="457200" lvl="1" indent="0" fontAlgn="auto">
              <a:lnSpc>
                <a:spcPts val="4200"/>
              </a:lnSpc>
              <a:spcBef>
                <a:spcPts val="0"/>
              </a:spcBef>
              <a:spcAft>
                <a:spcPts val="0"/>
              </a:spcAft>
              <a:buNone/>
            </a:pPr>
            <a:r>
              <a:rPr lang="zh-TW" altLang="en-US" sz="14400" b="1" dirty="0">
                <a:solidFill>
                  <a:srgbClr val="0000FF"/>
                </a:solidFill>
                <a:latin typeface="微軟正黑體" panose="020B0604030504040204" pitchFamily="34" charset="-120"/>
                <a:ea typeface="微軟正黑體" panose="020B0604030504040204" pitchFamily="34" charset="-120"/>
              </a:rPr>
              <a:t> </a:t>
            </a:r>
            <a:r>
              <a:rPr lang="zh-TW" altLang="en-US" sz="14400" b="1" dirty="0" smtClean="0">
                <a:solidFill>
                  <a:srgbClr val="0000FF"/>
                </a:solidFill>
                <a:latin typeface="微軟正黑體" panose="020B0604030504040204" pitchFamily="34" charset="-120"/>
                <a:ea typeface="微軟正黑體" panose="020B0604030504040204" pitchFamily="34" charset="-120"/>
              </a:rPr>
              <a:t>       及與母親分離的焦慮）</a:t>
            </a:r>
            <a:endParaRPr lang="en-US" altLang="zh-TW" sz="14400" b="1" dirty="0" smtClean="0">
              <a:solidFill>
                <a:srgbClr val="0000FF"/>
              </a:solidFill>
              <a:latin typeface="微軟正黑體" panose="020B0604030504040204" pitchFamily="34" charset="-120"/>
              <a:ea typeface="微軟正黑體" panose="020B0604030504040204" pitchFamily="34" charset="-120"/>
            </a:endParaRPr>
          </a:p>
          <a:p>
            <a:pPr marL="457200" lvl="1" indent="0" fontAlgn="auto">
              <a:lnSpc>
                <a:spcPts val="4200"/>
              </a:lnSpc>
              <a:spcBef>
                <a:spcPts val="0"/>
              </a:spcBef>
              <a:spcAft>
                <a:spcPts val="0"/>
              </a:spcAft>
              <a:buNone/>
            </a:pPr>
            <a:r>
              <a:rPr lang="zh-TW" altLang="en-US" sz="14400" b="1" dirty="0">
                <a:solidFill>
                  <a:srgbClr val="0000FF"/>
                </a:solidFill>
                <a:latin typeface="微軟正黑體" panose="020B0604030504040204" pitchFamily="34" charset="-120"/>
                <a:ea typeface="微軟正黑體" panose="020B0604030504040204" pitchFamily="34" charset="-120"/>
              </a:rPr>
              <a:t> </a:t>
            </a:r>
            <a:r>
              <a:rPr lang="zh-TW" altLang="en-US" sz="14400" b="1" dirty="0" smtClean="0">
                <a:solidFill>
                  <a:srgbClr val="0000FF"/>
                </a:solidFill>
                <a:latin typeface="微軟正黑體" panose="020B0604030504040204" pitchFamily="34" charset="-120"/>
                <a:ea typeface="微軟正黑體" panose="020B0604030504040204" pitchFamily="34" charset="-120"/>
              </a:rPr>
              <a:t>       </a:t>
            </a:r>
            <a:r>
              <a:rPr lang="zh-TW" altLang="en-US" sz="14400" b="1" dirty="0" smtClean="0">
                <a:latin typeface="微軟正黑體" panose="020B0604030504040204" pitchFamily="34" charset="-120"/>
                <a:ea typeface="微軟正黑體" panose="020B0604030504040204" pitchFamily="34" charset="-120"/>
              </a:rPr>
              <a:t>因為對母親的性慾望（戀母</a:t>
            </a:r>
            <a:r>
              <a:rPr lang="en-US" altLang="zh-TW" sz="14400" b="1" dirty="0" smtClean="0">
                <a:latin typeface="微軟正黑體" panose="020B0604030504040204" pitchFamily="34" charset="-120"/>
                <a:ea typeface="微軟正黑體" panose="020B0604030504040204" pitchFamily="34" charset="-120"/>
              </a:rPr>
              <a:t>/</a:t>
            </a:r>
            <a:r>
              <a:rPr lang="zh-TW" altLang="en-US" sz="14400" b="1" dirty="0" smtClean="0">
                <a:latin typeface="微軟正黑體" panose="020B0604030504040204" pitchFamily="34" charset="-120"/>
                <a:ea typeface="微軟正黑體" panose="020B0604030504040204" pitchFamily="34" charset="-120"/>
              </a:rPr>
              <a:t>幻想自己是母親的陽具）</a:t>
            </a:r>
            <a:r>
              <a:rPr lang="en-US" altLang="zh-TW" sz="14400" b="1" dirty="0" smtClean="0">
                <a:latin typeface="微軟正黑體" panose="020B0604030504040204" pitchFamily="34" charset="-120"/>
                <a:ea typeface="微軟正黑體" panose="020B0604030504040204" pitchFamily="34" charset="-120"/>
              </a:rPr>
              <a:t>-</a:t>
            </a:r>
            <a:r>
              <a:rPr lang="zh-TW" altLang="en-US" sz="14400" b="1" dirty="0" smtClean="0">
                <a:latin typeface="微軟正黑體" panose="020B0604030504040204" pitchFamily="34" charset="-120"/>
                <a:ea typeface="微軟正黑體" panose="020B0604030504040204" pitchFamily="34" charset="-120"/>
              </a:rPr>
              <a:t>（父親的出現與閹割）恐懼與（父親的）禁制</a:t>
            </a:r>
            <a:r>
              <a:rPr lang="en-US" altLang="zh-TW" sz="14400" b="1" dirty="0" smtClean="0">
                <a:latin typeface="微軟正黑體" panose="020B0604030504040204" pitchFamily="34" charset="-120"/>
                <a:ea typeface="微軟正黑體" panose="020B0604030504040204" pitchFamily="34" charset="-120"/>
              </a:rPr>
              <a:t>(</a:t>
            </a:r>
            <a:r>
              <a:rPr lang="zh-TW" altLang="en-US" sz="14400" b="1" dirty="0" smtClean="0">
                <a:latin typeface="微軟正黑體" panose="020B0604030504040204" pitchFamily="34" charset="-120"/>
                <a:ea typeface="微軟正黑體" panose="020B0604030504040204" pitchFamily="34" charset="-120"/>
              </a:rPr>
              <a:t> 限制與母親的過度親近）失敗         發展出一種</a:t>
            </a:r>
            <a:r>
              <a:rPr lang="zh-TW" altLang="en-US" sz="14400" b="1" dirty="0" smtClean="0">
                <a:solidFill>
                  <a:srgbClr val="FF0000"/>
                </a:solidFill>
                <a:latin typeface="微軟正黑體" panose="020B0604030504040204" pitchFamily="34" charset="-120"/>
                <a:ea typeface="微軟正黑體" panose="020B0604030504040204" pitchFamily="34" charset="-120"/>
              </a:rPr>
              <a:t>危險且閹割性的母親意象</a:t>
            </a:r>
            <a:r>
              <a:rPr lang="zh-TW" altLang="en-US" sz="14400" b="1" dirty="0" smtClean="0">
                <a:latin typeface="微軟正黑體" panose="020B0604030504040204" pitchFamily="34" charset="-120"/>
                <a:ea typeface="微軟正黑體" panose="020B0604030504040204" pitchFamily="34" charset="-120"/>
              </a:rPr>
              <a:t>。      干擾這些男孩滿足他們的需要和依賴。</a:t>
            </a:r>
            <a:endParaRPr lang="en-US" altLang="zh-TW" sz="14400" b="1" dirty="0" smtClean="0">
              <a:solidFill>
                <a:srgbClr val="0000FF"/>
              </a:solidFill>
              <a:latin typeface="微軟正黑體" panose="020B0604030504040204" pitchFamily="34" charset="-120"/>
              <a:ea typeface="微軟正黑體" panose="020B0604030504040204" pitchFamily="34" charset="-120"/>
            </a:endParaRPr>
          </a:p>
          <a:p>
            <a:pPr>
              <a:lnSpc>
                <a:spcPts val="3200"/>
              </a:lnSpc>
            </a:pPr>
            <a:endParaRPr lang="zh-TW" altLang="en-US" dirty="0"/>
          </a:p>
        </p:txBody>
      </p:sp>
      <p:cxnSp>
        <p:nvCxnSpPr>
          <p:cNvPr id="3145747" name="直線單箭頭接點 5"/>
          <p:cNvCxnSpPr>
            <a:cxnSpLocks/>
          </p:cNvCxnSpPr>
          <p:nvPr/>
        </p:nvCxnSpPr>
        <p:spPr bwMode="auto">
          <a:xfrm>
            <a:off x="1043608" y="1484784"/>
            <a:ext cx="360040" cy="0"/>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cxnSp>
        <p:nvCxnSpPr>
          <p:cNvPr id="3145749" name="直線單箭頭接點 8"/>
          <p:cNvCxnSpPr>
            <a:cxnSpLocks/>
          </p:cNvCxnSpPr>
          <p:nvPr/>
        </p:nvCxnSpPr>
        <p:spPr bwMode="auto">
          <a:xfrm>
            <a:off x="2987824" y="4149080"/>
            <a:ext cx="720080" cy="0"/>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6" name="直線單箭頭接點 5"/>
          <p:cNvCxnSpPr>
            <a:cxnSpLocks/>
          </p:cNvCxnSpPr>
          <p:nvPr/>
        </p:nvCxnSpPr>
        <p:spPr bwMode="auto">
          <a:xfrm>
            <a:off x="1043608" y="2564904"/>
            <a:ext cx="360040" cy="0"/>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cxnSp>
        <p:nvCxnSpPr>
          <p:cNvPr id="7" name="直線單箭頭接點 8"/>
          <p:cNvCxnSpPr>
            <a:cxnSpLocks/>
          </p:cNvCxnSpPr>
          <p:nvPr/>
        </p:nvCxnSpPr>
        <p:spPr bwMode="auto">
          <a:xfrm>
            <a:off x="3308094" y="4653136"/>
            <a:ext cx="720080" cy="0"/>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綠草--PP播放動畫">
  <a:themeElements>
    <a:clrScheme name="綠草--PP播放動畫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綠草--PP播放動畫">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defRPr kumimoji="1" lang="zh-TW" altLang="en-US" sz="2400" b="0" i="0" u="none" strike="noStrike" cap="none" normalizeH="0" baseline="0" smtClean="0">
            <a:ln>
              <a:noFill/>
            </a:ln>
            <a:solidFill>
              <a:schemeClr val="tx1"/>
            </a:solidFill>
            <a:effectLst/>
            <a:latin typeface="Times New Roman" panose="02020603050405020304" pitchFamily="18" charset="0"/>
            <a:ea typeface="新細明體" panose="02020500000000000000"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defRPr kumimoji="1" lang="zh-TW" altLang="en-US" sz="2400" b="0" i="0" u="none" strike="noStrike" cap="none" normalizeH="0" baseline="0" smtClean="0">
            <a:ln>
              <a:noFill/>
            </a:ln>
            <a:solidFill>
              <a:schemeClr val="tx1"/>
            </a:solidFill>
            <a:effectLst/>
            <a:latin typeface="Times New Roman" panose="02020603050405020304" pitchFamily="18" charset="0"/>
            <a:ea typeface="新細明體" panose="02020500000000000000" pitchFamily="18" charset="-120"/>
          </a:defRPr>
        </a:defPPr>
      </a:lstStyle>
    </a:lnDef>
  </a:objectDefaults>
  <a:extraClrSchemeLst>
    <a:extraClrScheme>
      <a:clrScheme name="綠草--PP播放動畫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綠草--PP播放動畫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綠草--PP播放動畫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綠草--PP播放動畫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綠草--PP播放動畫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綠草--PP播放動畫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綠草--PP播放動畫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99CCFF"/>
    </a:lt1>
    <a:dk2>
      <a:srgbClr val="000000"/>
    </a:dk2>
    <a:lt2>
      <a:srgbClr val="808080"/>
    </a:lt2>
    <a:accent1>
      <a:srgbClr val="00CC99"/>
    </a:accent1>
    <a:accent2>
      <a:srgbClr val="3333CC"/>
    </a:accent2>
    <a:accent3>
      <a:srgbClr val="CAE2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158</TotalTime>
  <Words>4013</Words>
  <Application>Microsoft Office PowerPoint</Application>
  <PresentationFormat>如螢幕大小 (4:3)</PresentationFormat>
  <Paragraphs>282</Paragraphs>
  <Slides>39</Slides>
  <Notes>7</Notes>
  <HiddenSlides>0</HiddenSlides>
  <MMClips>0</MMClips>
  <ScaleCrop>false</ScaleCrop>
  <HeadingPairs>
    <vt:vector size="4" baseType="variant">
      <vt:variant>
        <vt:lpstr>佈景主題</vt:lpstr>
      </vt:variant>
      <vt:variant>
        <vt:i4>1</vt:i4>
      </vt:variant>
      <vt:variant>
        <vt:lpstr>投影片標題</vt:lpstr>
      </vt:variant>
      <vt:variant>
        <vt:i4>39</vt:i4>
      </vt:variant>
    </vt:vector>
  </HeadingPairs>
  <TitlesOfParts>
    <vt:vector size="40" baseType="lpstr">
      <vt:lpstr>綠草--PP播放動畫</vt:lpstr>
      <vt:lpstr>客體關係取向邊緣型人格疾患病理解析與介入</vt:lpstr>
      <vt:lpstr>客體關係觀點看 邊緣型人格疾患的形成</vt:lpstr>
      <vt:lpstr>PowerPoint 簡報</vt:lpstr>
      <vt:lpstr>PowerPoint 簡報</vt:lpstr>
      <vt:lpstr>PowerPoint 簡報</vt:lpstr>
      <vt:lpstr>PowerPoint 簡報</vt:lpstr>
      <vt:lpstr>PowerPoint 簡報</vt:lpstr>
      <vt:lpstr>BPD的成因與動力</vt:lpstr>
      <vt:lpstr>PowerPoint 簡報</vt:lpstr>
      <vt:lpstr>☎男孩的依賴需求被干擾的因應</vt:lpstr>
      <vt:lpstr>PowerPoint 簡報</vt:lpstr>
      <vt:lpstr>PowerPoint 簡報</vt:lpstr>
      <vt:lpstr>PowerPoint 簡報</vt:lpstr>
      <vt:lpstr>BPD案主困擾的客體關係</vt:lpstr>
      <vt:lpstr>BPD的人格組織結構</vt:lpstr>
      <vt:lpstr>BPD案主的心理結構議題</vt:lpstr>
      <vt:lpstr>BPD的防衛機轉 ---自我保護</vt:lpstr>
      <vt:lpstr> BPD的防衛機轉形式 </vt:lpstr>
      <vt:lpstr>PowerPoint 簡報</vt:lpstr>
      <vt:lpstr>Kernberg以外的ORT學者對於BPD的病態發展觀點</vt:lpstr>
      <vt:lpstr>PowerPoint 簡報</vt:lpstr>
      <vt:lpstr>BPD的客體關係治療</vt:lpstr>
      <vt:lpstr>BPD的治療</vt:lpstr>
      <vt:lpstr>PowerPoint 簡報</vt:lpstr>
      <vt:lpstr>BPD治療的結構目標                                </vt:lpstr>
      <vt:lpstr>BPD治療的結構目標 （續）</vt:lpstr>
      <vt:lpstr>PowerPoint 簡報</vt:lpstr>
      <vt:lpstr>增加觀察自我功能</vt:lpstr>
      <vt:lpstr>促進現實感的發展</vt:lpstr>
      <vt:lpstr>處理先前的創傷</vt:lpstr>
      <vt:lpstr>處理歇斯底里的特質</vt:lpstr>
      <vt:lpstr> BPD治療的人際目標 </vt:lpstr>
      <vt:lpstr>支持分離</vt:lpstr>
      <vt:lpstr>促進個體化</vt:lpstr>
      <vt:lpstr>BPD治療關係中的矯正性人際經驗</vt:lpstr>
      <vt:lpstr>BPD治療中治療師的反移情議題</vt:lpstr>
      <vt:lpstr>結語</vt:lpstr>
      <vt:lpstr>PowerPoint 簡報</vt:lpstr>
      <vt:lpstr>參考資料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第七章 Telling and Retelling</dc:title>
  <dc:creator>Joanne</dc:creator>
  <cp:lastModifiedBy>amber</cp:lastModifiedBy>
  <cp:revision>19</cp:revision>
  <dcterms:created xsi:type="dcterms:W3CDTF">2005-04-20T23:21:52Z</dcterms:created>
  <dcterms:modified xsi:type="dcterms:W3CDTF">2016-11-21T04:27:56Z</dcterms:modified>
</cp:coreProperties>
</file>